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3"/>
  </p:notesMasterIdLst>
  <p:sldIdLst>
    <p:sldId id="256" r:id="rId5"/>
    <p:sldId id="260" r:id="rId6"/>
    <p:sldId id="258" r:id="rId7"/>
    <p:sldId id="268" r:id="rId8"/>
    <p:sldId id="269" r:id="rId9"/>
    <p:sldId id="273" r:id="rId10"/>
    <p:sldId id="257" r:id="rId11"/>
    <p:sldId id="270" r:id="rId12"/>
  </p:sldIdLst>
  <p:sldSz cx="12192000" cy="6858000"/>
  <p:notesSz cx="6858000" cy="9144000"/>
  <p:embeddedFontLst>
    <p:embeddedFont>
      <p:font typeface="Apricus Black" pitchFamily="50" charset="0"/>
      <p:bold r:id="rId14"/>
    </p:embeddedFont>
    <p:embeddedFont>
      <p:font typeface="Roboto" panose="02000000000000000000" pitchFamily="2"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06" userDrawn="1">
          <p15:clr>
            <a:srgbClr val="A4A3A4"/>
          </p15:clr>
        </p15:guide>
        <p15:guide id="4" orient="horz" pos="436" userDrawn="1">
          <p15:clr>
            <a:srgbClr val="A4A3A4"/>
          </p15:clr>
        </p15:guide>
        <p15:guide id="5" pos="7174" userDrawn="1">
          <p15:clr>
            <a:srgbClr val="A4A3A4"/>
          </p15:clr>
        </p15:guide>
        <p15:guide id="6" orient="horz" pos="981" userDrawn="1">
          <p15:clr>
            <a:srgbClr val="A4A3A4"/>
          </p15:clr>
        </p15:guide>
        <p15:guide id="7" pos="71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B09F83-1883-7E64-33D2-7B2E1A6B779F}" name="Becka Horsley" initials="BH" userId="S::b.horsley@ucas.ac.uk::3a642a61-7d1a-4b9b-a3a4-29a1ce2ec2c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B9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0FE203-6555-4B5C-A176-B7678199302A}" v="2" dt="2025-05-12T11:35:45.354"/>
  </p1510:revLst>
</p1510:revInfo>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4"/>
    <p:restoredTop sz="66947" autoAdjust="0"/>
  </p:normalViewPr>
  <p:slideViewPr>
    <p:cSldViewPr snapToGrid="0" showGuides="1">
      <p:cViewPr varScale="1">
        <p:scale>
          <a:sx n="40" d="100"/>
          <a:sy n="40" d="100"/>
        </p:scale>
        <p:origin x="1652" y="20"/>
      </p:cViewPr>
      <p:guideLst>
        <p:guide orient="horz" pos="2160"/>
        <p:guide pos="3840"/>
        <p:guide pos="506"/>
        <p:guide orient="horz" pos="436"/>
        <p:guide pos="7174"/>
        <p:guide orient="horz" pos="981"/>
        <p:guide pos="71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2.fntdata"/><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Sykes" userId="90c81e61-1625-4134-9dba-bbafe25093fa" providerId="ADAL" clId="{F40FE203-6555-4B5C-A176-B7678199302A}"/>
    <pc:docChg chg="addSld delSld modSld">
      <pc:chgData name="Samantha Sykes" userId="90c81e61-1625-4134-9dba-bbafe25093fa" providerId="ADAL" clId="{F40FE203-6555-4B5C-A176-B7678199302A}" dt="2025-05-12T11:36:20.419" v="14"/>
      <pc:docMkLst>
        <pc:docMk/>
      </pc:docMkLst>
      <pc:sldChg chg="modSp mod modNotesTx">
        <pc:chgData name="Samantha Sykes" userId="90c81e61-1625-4134-9dba-bbafe25093fa" providerId="ADAL" clId="{F40FE203-6555-4B5C-A176-B7678199302A}" dt="2025-05-12T11:36:20.419" v="14"/>
        <pc:sldMkLst>
          <pc:docMk/>
          <pc:sldMk cId="4208587291" sldId="269"/>
        </pc:sldMkLst>
        <pc:spChg chg="mod">
          <ac:chgData name="Samantha Sykes" userId="90c81e61-1625-4134-9dba-bbafe25093fa" providerId="ADAL" clId="{F40FE203-6555-4B5C-A176-B7678199302A}" dt="2025-05-12T11:36:06.067" v="13" actId="20577"/>
          <ac:spMkLst>
            <pc:docMk/>
            <pc:sldMk cId="4208587291" sldId="269"/>
            <ac:spMk id="10" creationId="{1F05F9B2-1D09-0471-B17C-12BEF652F5E1}"/>
          </ac:spMkLst>
        </pc:spChg>
      </pc:sldChg>
      <pc:sldChg chg="del">
        <pc:chgData name="Samantha Sykes" userId="90c81e61-1625-4134-9dba-bbafe25093fa" providerId="ADAL" clId="{F40FE203-6555-4B5C-A176-B7678199302A}" dt="2025-05-12T11:35:15.446" v="1" actId="47"/>
        <pc:sldMkLst>
          <pc:docMk/>
          <pc:sldMk cId="4001909953" sldId="272"/>
        </pc:sldMkLst>
      </pc:sldChg>
      <pc:sldChg chg="add">
        <pc:chgData name="Samantha Sykes" userId="90c81e61-1625-4134-9dba-bbafe25093fa" providerId="ADAL" clId="{F40FE203-6555-4B5C-A176-B7678199302A}" dt="2025-05-12T11:35:11.595" v="0"/>
        <pc:sldMkLst>
          <pc:docMk/>
          <pc:sldMk cId="97563743"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FC22F-E1E2-1842-920C-76487AE151D8}"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2CECB-DFF6-FA4E-B4EC-2C44D36A3CDB}" type="slidenum">
              <a:rPr lang="en-US" smtClean="0"/>
              <a:t>‹#›</a:t>
            </a:fld>
            <a:endParaRPr lang="en-US"/>
          </a:p>
        </p:txBody>
      </p:sp>
    </p:spTree>
    <p:extLst>
      <p:ext uri="{BB962C8B-B14F-4D97-AF65-F5344CB8AC3E}">
        <p14:creationId xmlns:p14="http://schemas.microsoft.com/office/powerpoint/2010/main" val="181033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cas.com/undergraduate/applying-university/filling-your-application/fraud-and-similarit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cas.com/undergraduate/applying-university/filling-your-application/fraud-and-similarit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12CECB-DFF6-FA4E-B4EC-2C44D36A3CDB}" type="slidenum">
              <a:rPr lang="en-US" smtClean="0"/>
              <a:t>1</a:t>
            </a:fld>
            <a:endParaRPr lang="en-US"/>
          </a:p>
        </p:txBody>
      </p:sp>
    </p:spTree>
    <p:extLst>
      <p:ext uri="{BB962C8B-B14F-4D97-AF65-F5344CB8AC3E}">
        <p14:creationId xmlns:p14="http://schemas.microsoft.com/office/powerpoint/2010/main" val="112090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12CECB-DFF6-FA4E-B4EC-2C44D36A3CDB}" type="slidenum">
              <a:rPr lang="en-US" smtClean="0"/>
              <a:t>2</a:t>
            </a:fld>
            <a:endParaRPr lang="en-US"/>
          </a:p>
        </p:txBody>
      </p:sp>
    </p:spTree>
    <p:extLst>
      <p:ext uri="{BB962C8B-B14F-4D97-AF65-F5344CB8AC3E}">
        <p14:creationId xmlns:p14="http://schemas.microsoft.com/office/powerpoint/2010/main" val="598327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Roboto" panose="02000000000000000000" pitchFamily="2" charset="0"/>
              </a:rPr>
              <a:t>Remember the more people that use tools like ChatGPT to write personal statements, rather than as a research, structuring, and ideas tool, the more the model will use these examples for future personal statements. These will then be more detectable through similarity software. </a:t>
            </a:r>
            <a:r>
              <a:rPr lang="en-GB" b="0" i="0">
                <a:solidFill>
                  <a:srgbClr val="000000"/>
                </a:solidFill>
                <a:effectLst/>
                <a:latin typeface="Roboto" panose="02000000000000000000" pitchFamily="2" charset="0"/>
              </a:rPr>
              <a:t>It's not worth the risk, so stick to using AI tools to help prompt your personal statement journey, rather than doing it for you (and more than likely doing it inaccurately!).</a:t>
            </a:r>
          </a:p>
          <a:p>
            <a:r>
              <a:rPr lang="en-GB">
                <a:latin typeface="Roboto" panose="02000000000000000000" pitchFamily="2" charset="0"/>
                <a:ea typeface="Roboto" panose="02000000000000000000" pitchFamily="2" charset="0"/>
                <a:cs typeface="Roboto" panose="02000000000000000000" pitchFamily="2" charset="0"/>
              </a:rPr>
              <a:t>Remind </a:t>
            </a:r>
            <a:r>
              <a:rPr lang="en-GB" dirty="0">
                <a:latin typeface="Roboto" panose="02000000000000000000" pitchFamily="2" charset="0"/>
                <a:ea typeface="Roboto" panose="02000000000000000000" pitchFamily="2" charset="0"/>
                <a:cs typeface="Roboto" panose="02000000000000000000" pitchFamily="2" charset="0"/>
              </a:rPr>
              <a:t>students that </a:t>
            </a:r>
            <a:r>
              <a:rPr lang="en-GB"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when they complete their application, they must declare that their personal statement hasn't been copied or provided from another source, including artificial intelligence software.</a:t>
            </a:r>
          </a:p>
          <a:p>
            <a:endParaRPr lang="en-GB"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r>
              <a:rPr lang="en-GB"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As part of UCAS’s responsibility to applicants and universities and colleges, the UCAS Verification Team run checks to detect fraudulent applications and patterns of similarity in personal statements. Read our </a:t>
            </a:r>
            <a:r>
              <a:rPr lang="en-GB" b="1" i="0" u="none" strike="noStrike" dirty="0">
                <a:solidFill>
                  <a:srgbClr val="005EB7"/>
                </a:solidFill>
                <a:effectLst/>
                <a:latin typeface="Roboto" panose="02000000000000000000" pitchFamily="2" charset="0"/>
                <a:ea typeface="Roboto" panose="02000000000000000000" pitchFamily="2" charset="0"/>
                <a:cs typeface="Roboto" panose="02000000000000000000" pitchFamily="2" charset="0"/>
                <a:hlinkClick r:id="rId3"/>
              </a:rPr>
              <a:t>guide to fraud and verification and similarity</a:t>
            </a:r>
            <a:r>
              <a:rPr lang="en-GB"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p>
          <a:p>
            <a:endParaRPr lang="en-GB"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r>
              <a:rPr lang="en-GB"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If UCAS software detects elements of a personal statement that are similar to others, the universities or colleges it is intended for may be notified.</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C312CECB-DFF6-FA4E-B4EC-2C44D36A3CDB}" type="slidenum">
              <a:rPr lang="en-US" smtClean="0"/>
              <a:t>5</a:t>
            </a:fld>
            <a:endParaRPr lang="en-US"/>
          </a:p>
        </p:txBody>
      </p:sp>
    </p:spTree>
    <p:extLst>
      <p:ext uri="{BB962C8B-B14F-4D97-AF65-F5344CB8AC3E}">
        <p14:creationId xmlns:p14="http://schemas.microsoft.com/office/powerpoint/2010/main" val="1798478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6DE55-6882-63D1-8C81-1BA8A6421F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157D92-E5E8-73AD-4502-DB511CD5CC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1DEDA-59D2-926D-1377-2E150D5DC405}"/>
              </a:ext>
            </a:extLst>
          </p:cNvPr>
          <p:cNvSpPr>
            <a:spLocks noGrp="1"/>
          </p:cNvSpPr>
          <p:nvPr>
            <p:ph type="body" idx="1"/>
          </p:nvPr>
        </p:nvSpPr>
        <p:spPr/>
        <p:txBody>
          <a:bodyPr/>
          <a:lstStyle/>
          <a:p>
            <a:r>
              <a:rPr lang="en-GB" sz="1600" dirty="0">
                <a:latin typeface="Roboto" panose="02000000000000000000" pitchFamily="2" charset="0"/>
                <a:ea typeface="Roboto" panose="02000000000000000000" pitchFamily="2" charset="0"/>
                <a:cs typeface="Roboto" panose="02000000000000000000" pitchFamily="2" charset="0"/>
              </a:rPr>
              <a:t>Remind students that </a:t>
            </a:r>
            <a:r>
              <a:rPr lang="en-GB"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when they complete their application, they must declare that their personal statement hasn't been copied or provided from another source, including artificial intelligence software.</a:t>
            </a:r>
          </a:p>
          <a:p>
            <a:endParaRPr lang="en-GB"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a:solidFill>
                  <a:srgbClr val="000000"/>
                </a:solidFill>
                <a:effectLst/>
                <a:latin typeface="Roboto" panose="02000000000000000000" pitchFamily="2" charset="0"/>
              </a:rPr>
              <a:t>Remember the more people that use tools like ChatGPT to write personal statements, rather than as a research, structuring, and ideas tool, the more the model will use these examples for future personal statements. These will then be more detectable through similarity software. It's not worth the risk, so stick to using AI tools to help prompt your personal statement journey, rather than doing it for you (and more than likely doing it inaccurately!).</a:t>
            </a:r>
          </a:p>
          <a:p>
            <a:endParaRPr lang="en-GB"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r>
              <a:rPr lang="en-GB"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As part of UCAS’s responsibility to applicants and universities and colleges, the UCAS Verification Team run checks to detect fraudulent applications and patterns of similarity in personal statements. Read our </a:t>
            </a:r>
            <a:r>
              <a:rPr lang="en-GB" sz="1600" b="1" i="0" u="none" strike="noStrike" dirty="0">
                <a:solidFill>
                  <a:srgbClr val="005EB7"/>
                </a:solidFill>
                <a:effectLst/>
                <a:latin typeface="Roboto" panose="02000000000000000000" pitchFamily="2" charset="0"/>
                <a:ea typeface="Roboto" panose="02000000000000000000" pitchFamily="2" charset="0"/>
                <a:cs typeface="Roboto" panose="02000000000000000000" pitchFamily="2" charset="0"/>
                <a:hlinkClick r:id="rId3"/>
              </a:rPr>
              <a:t>guide to fraud and verification and similarity</a:t>
            </a:r>
            <a:r>
              <a:rPr lang="en-GB"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p>
          <a:p>
            <a:endParaRPr lang="en-GB"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r>
              <a:rPr lang="en-GB" sz="16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If UCAS software detects elements of a personal statement that are similar to others, the universities or colleges it is intended for may be notified.</a:t>
            </a:r>
            <a:endParaRPr lang="en-GB" sz="1600" dirty="0">
              <a:latin typeface="Roboto" panose="02000000000000000000" pitchFamily="2" charset="0"/>
              <a:ea typeface="Roboto" panose="02000000000000000000" pitchFamily="2" charset="0"/>
              <a:cs typeface="Roboto" panose="02000000000000000000" pitchFamily="2" charset="0"/>
            </a:endParaRPr>
          </a:p>
          <a:p>
            <a:endParaRPr lang="en-US" sz="240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255EBC7A-5EA0-C5FA-15C7-58F585CDC9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12CECB-DFF6-FA4E-B4EC-2C44D36A3CD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53079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12CECB-DFF6-FA4E-B4EC-2C44D36A3CDB}" type="slidenum">
              <a:rPr lang="en-US" smtClean="0"/>
              <a:t>7</a:t>
            </a:fld>
            <a:endParaRPr lang="en-US" dirty="0"/>
          </a:p>
        </p:txBody>
      </p:sp>
    </p:spTree>
    <p:extLst>
      <p:ext uri="{BB962C8B-B14F-4D97-AF65-F5344CB8AC3E}">
        <p14:creationId xmlns:p14="http://schemas.microsoft.com/office/powerpoint/2010/main" val="312295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12CECB-DFF6-FA4E-B4EC-2C44D36A3CDB}" type="slidenum">
              <a:rPr lang="en-US" smtClean="0"/>
              <a:t>8</a:t>
            </a:fld>
            <a:endParaRPr lang="en-US"/>
          </a:p>
        </p:txBody>
      </p:sp>
    </p:spTree>
    <p:extLst>
      <p:ext uri="{BB962C8B-B14F-4D97-AF65-F5344CB8AC3E}">
        <p14:creationId xmlns:p14="http://schemas.microsoft.com/office/powerpoint/2010/main" val="3122954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6DC5-DE05-9A9D-92A8-5013BD53375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89C41B9-D0FE-F7DE-1B28-B1F0C0346D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FF663A-B91C-69FD-7A61-B7147A8FAF74}"/>
              </a:ext>
            </a:extLst>
          </p:cNvPr>
          <p:cNvSpPr>
            <a:spLocks noGrp="1"/>
          </p:cNvSpPr>
          <p:nvPr>
            <p:ph type="dt" sz="half" idx="10"/>
          </p:nvPr>
        </p:nvSpPr>
        <p:spPr/>
        <p:txBody>
          <a:bodyPr/>
          <a:lstStyle/>
          <a:p>
            <a:fld id="{9FA48DE4-967D-8D4E-BB00-ADB1BA2EF939}" type="datetimeFigureOut">
              <a:rPr lang="en-US" smtClean="0"/>
              <a:t>5/12/2025</a:t>
            </a:fld>
            <a:endParaRPr lang="en-US"/>
          </a:p>
        </p:txBody>
      </p:sp>
      <p:sp>
        <p:nvSpPr>
          <p:cNvPr id="5" name="Footer Placeholder 4">
            <a:extLst>
              <a:ext uri="{FF2B5EF4-FFF2-40B4-BE49-F238E27FC236}">
                <a16:creationId xmlns:a16="http://schemas.microsoft.com/office/drawing/2014/main" id="{75651B16-9C2B-478E-C406-52642F624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9203F-3E64-BAB6-8F93-90A708D790E5}"/>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1820589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7904-8AEA-58B3-4E56-60E5CF9D1E5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17540C-43D4-6ACA-47A2-1D5FADED470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098078-1DA9-CA95-4AE6-EC5C70E36DDF}"/>
              </a:ext>
            </a:extLst>
          </p:cNvPr>
          <p:cNvSpPr>
            <a:spLocks noGrp="1"/>
          </p:cNvSpPr>
          <p:nvPr>
            <p:ph type="dt" sz="half" idx="10"/>
          </p:nvPr>
        </p:nvSpPr>
        <p:spPr/>
        <p:txBody>
          <a:bodyPr/>
          <a:lstStyle/>
          <a:p>
            <a:fld id="{9FA48DE4-967D-8D4E-BB00-ADB1BA2EF939}" type="datetimeFigureOut">
              <a:rPr lang="en-US" smtClean="0"/>
              <a:t>5/12/2025</a:t>
            </a:fld>
            <a:endParaRPr lang="en-US"/>
          </a:p>
        </p:txBody>
      </p:sp>
      <p:sp>
        <p:nvSpPr>
          <p:cNvPr id="5" name="Footer Placeholder 4">
            <a:extLst>
              <a:ext uri="{FF2B5EF4-FFF2-40B4-BE49-F238E27FC236}">
                <a16:creationId xmlns:a16="http://schemas.microsoft.com/office/drawing/2014/main" id="{2062F493-47A1-B0A8-CBDA-B3E47CD34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06746-B32E-3DEE-E7A2-8492D50A9AC7}"/>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382730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DAEF01-19CF-94B7-7760-9A571BF8E09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1BA073-B173-1EDA-3DB4-F8D2B4FDBB6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4FB1F9-7B00-9A75-DD05-CF6D5DF3C27A}"/>
              </a:ext>
            </a:extLst>
          </p:cNvPr>
          <p:cNvSpPr>
            <a:spLocks noGrp="1"/>
          </p:cNvSpPr>
          <p:nvPr>
            <p:ph type="dt" sz="half" idx="10"/>
          </p:nvPr>
        </p:nvSpPr>
        <p:spPr/>
        <p:txBody>
          <a:bodyPr/>
          <a:lstStyle/>
          <a:p>
            <a:fld id="{9FA48DE4-967D-8D4E-BB00-ADB1BA2EF939}" type="datetimeFigureOut">
              <a:rPr lang="en-US" smtClean="0"/>
              <a:t>5/12/2025</a:t>
            </a:fld>
            <a:endParaRPr lang="en-US"/>
          </a:p>
        </p:txBody>
      </p:sp>
      <p:sp>
        <p:nvSpPr>
          <p:cNvPr id="5" name="Footer Placeholder 4">
            <a:extLst>
              <a:ext uri="{FF2B5EF4-FFF2-40B4-BE49-F238E27FC236}">
                <a16:creationId xmlns:a16="http://schemas.microsoft.com/office/drawing/2014/main" id="{7868A62A-D928-6377-DD9C-3A297AEC7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46E80-968E-F396-3441-07B3A6CE8E68}"/>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365216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F655A-AFD4-72C4-B108-87245870D58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845487B-B586-3C26-0C41-2CDF22332F6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02ACC9-5D2D-C6AA-D9EF-E7DADF47EE2D}"/>
              </a:ext>
            </a:extLst>
          </p:cNvPr>
          <p:cNvSpPr>
            <a:spLocks noGrp="1"/>
          </p:cNvSpPr>
          <p:nvPr>
            <p:ph type="dt" sz="half" idx="10"/>
          </p:nvPr>
        </p:nvSpPr>
        <p:spPr/>
        <p:txBody>
          <a:bodyPr/>
          <a:lstStyle/>
          <a:p>
            <a:fld id="{9FA48DE4-967D-8D4E-BB00-ADB1BA2EF939}" type="datetimeFigureOut">
              <a:rPr lang="en-US" smtClean="0"/>
              <a:t>5/12/2025</a:t>
            </a:fld>
            <a:endParaRPr lang="en-US"/>
          </a:p>
        </p:txBody>
      </p:sp>
      <p:sp>
        <p:nvSpPr>
          <p:cNvPr id="5" name="Footer Placeholder 4">
            <a:extLst>
              <a:ext uri="{FF2B5EF4-FFF2-40B4-BE49-F238E27FC236}">
                <a16:creationId xmlns:a16="http://schemas.microsoft.com/office/drawing/2014/main" id="{7BCCDCF1-4837-A8FE-2AB6-F41ADC40D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FDCB2-01EE-18DD-5376-C0EA36984C88}"/>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45258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43142-F864-7003-AB95-5DC950E6CD4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EB2B7B9-7ED0-1C4F-8CAE-FD20C5D609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B429CED-AD5C-8A80-7CAE-10CE4F9CDC98}"/>
              </a:ext>
            </a:extLst>
          </p:cNvPr>
          <p:cNvSpPr>
            <a:spLocks noGrp="1"/>
          </p:cNvSpPr>
          <p:nvPr>
            <p:ph type="dt" sz="half" idx="10"/>
          </p:nvPr>
        </p:nvSpPr>
        <p:spPr/>
        <p:txBody>
          <a:bodyPr/>
          <a:lstStyle/>
          <a:p>
            <a:fld id="{9FA48DE4-967D-8D4E-BB00-ADB1BA2EF939}" type="datetimeFigureOut">
              <a:rPr lang="en-US" smtClean="0"/>
              <a:t>5/12/2025</a:t>
            </a:fld>
            <a:endParaRPr lang="en-US"/>
          </a:p>
        </p:txBody>
      </p:sp>
      <p:sp>
        <p:nvSpPr>
          <p:cNvPr id="5" name="Footer Placeholder 4">
            <a:extLst>
              <a:ext uri="{FF2B5EF4-FFF2-40B4-BE49-F238E27FC236}">
                <a16:creationId xmlns:a16="http://schemas.microsoft.com/office/drawing/2014/main" id="{CAC71ECA-3751-80BF-A291-D3E7784B6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09F92-9532-7F7C-3A2D-87EB68FF3BD6}"/>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174746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B1FED-8476-301A-09CD-A7B5B387FE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AC743F-DBFE-94F0-7CB8-11A9C7813E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91A17B1-D8FA-2D25-0F5A-5D451F9575E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3F8E52E-8B80-916C-7060-CCDD0B1E7F60}"/>
              </a:ext>
            </a:extLst>
          </p:cNvPr>
          <p:cNvSpPr>
            <a:spLocks noGrp="1"/>
          </p:cNvSpPr>
          <p:nvPr>
            <p:ph type="dt" sz="half" idx="10"/>
          </p:nvPr>
        </p:nvSpPr>
        <p:spPr/>
        <p:txBody>
          <a:bodyPr/>
          <a:lstStyle/>
          <a:p>
            <a:fld id="{9FA48DE4-967D-8D4E-BB00-ADB1BA2EF939}" type="datetimeFigureOut">
              <a:rPr lang="en-US" smtClean="0"/>
              <a:t>5/12/2025</a:t>
            </a:fld>
            <a:endParaRPr lang="en-US"/>
          </a:p>
        </p:txBody>
      </p:sp>
      <p:sp>
        <p:nvSpPr>
          <p:cNvPr id="6" name="Footer Placeholder 5">
            <a:extLst>
              <a:ext uri="{FF2B5EF4-FFF2-40B4-BE49-F238E27FC236}">
                <a16:creationId xmlns:a16="http://schemas.microsoft.com/office/drawing/2014/main" id="{B5E08E18-1877-455C-1782-32185E13F5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5F1E89-962A-8E8B-F351-3A57FFAE5B1E}"/>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329751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9C0F-3F67-79C2-AEDD-2F859F40616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896B3FA-1F15-6E46-6105-E43C32700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CA6206E-9DF8-AB61-7495-CAE20431C31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8B4E689-041F-2A30-8A3A-21863E023E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30DEC60-1311-CB8B-CEE8-4DDA0DDACCD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C118DF5-6A4B-FCD5-0214-1512F5889F24}"/>
              </a:ext>
            </a:extLst>
          </p:cNvPr>
          <p:cNvSpPr>
            <a:spLocks noGrp="1"/>
          </p:cNvSpPr>
          <p:nvPr>
            <p:ph type="dt" sz="half" idx="10"/>
          </p:nvPr>
        </p:nvSpPr>
        <p:spPr/>
        <p:txBody>
          <a:bodyPr/>
          <a:lstStyle/>
          <a:p>
            <a:fld id="{9FA48DE4-967D-8D4E-BB00-ADB1BA2EF939}" type="datetimeFigureOut">
              <a:rPr lang="en-US" smtClean="0"/>
              <a:t>5/12/2025</a:t>
            </a:fld>
            <a:endParaRPr lang="en-US"/>
          </a:p>
        </p:txBody>
      </p:sp>
      <p:sp>
        <p:nvSpPr>
          <p:cNvPr id="8" name="Footer Placeholder 7">
            <a:extLst>
              <a:ext uri="{FF2B5EF4-FFF2-40B4-BE49-F238E27FC236}">
                <a16:creationId xmlns:a16="http://schemas.microsoft.com/office/drawing/2014/main" id="{BB38ADBA-E3D1-2879-EA25-093C255CD3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37B5BD-9B36-C4E0-14EB-34D8340EC4A2}"/>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403818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B018-2B0A-5109-8D98-1683C02B941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2282958-9699-3A50-5C61-6E4E82BE2A3E}"/>
              </a:ext>
            </a:extLst>
          </p:cNvPr>
          <p:cNvSpPr>
            <a:spLocks noGrp="1"/>
          </p:cNvSpPr>
          <p:nvPr>
            <p:ph type="dt" sz="half" idx="10"/>
          </p:nvPr>
        </p:nvSpPr>
        <p:spPr/>
        <p:txBody>
          <a:bodyPr/>
          <a:lstStyle/>
          <a:p>
            <a:fld id="{9FA48DE4-967D-8D4E-BB00-ADB1BA2EF939}" type="datetimeFigureOut">
              <a:rPr lang="en-US" smtClean="0"/>
              <a:t>5/12/2025</a:t>
            </a:fld>
            <a:endParaRPr lang="en-US"/>
          </a:p>
        </p:txBody>
      </p:sp>
      <p:sp>
        <p:nvSpPr>
          <p:cNvPr id="4" name="Footer Placeholder 3">
            <a:extLst>
              <a:ext uri="{FF2B5EF4-FFF2-40B4-BE49-F238E27FC236}">
                <a16:creationId xmlns:a16="http://schemas.microsoft.com/office/drawing/2014/main" id="{771A5B0D-AE55-3FB0-6BCB-937C4871DF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8D81B9-AB61-E9AC-DEF0-6F4E9AC7E966}"/>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238577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F6645-AA95-94EE-1404-14597B31558C}"/>
              </a:ext>
            </a:extLst>
          </p:cNvPr>
          <p:cNvSpPr>
            <a:spLocks noGrp="1"/>
          </p:cNvSpPr>
          <p:nvPr>
            <p:ph type="dt" sz="half" idx="10"/>
          </p:nvPr>
        </p:nvSpPr>
        <p:spPr/>
        <p:txBody>
          <a:bodyPr/>
          <a:lstStyle/>
          <a:p>
            <a:fld id="{9FA48DE4-967D-8D4E-BB00-ADB1BA2EF939}" type="datetimeFigureOut">
              <a:rPr lang="en-US" smtClean="0"/>
              <a:t>5/12/2025</a:t>
            </a:fld>
            <a:endParaRPr lang="en-US"/>
          </a:p>
        </p:txBody>
      </p:sp>
      <p:sp>
        <p:nvSpPr>
          <p:cNvPr id="3" name="Footer Placeholder 2">
            <a:extLst>
              <a:ext uri="{FF2B5EF4-FFF2-40B4-BE49-F238E27FC236}">
                <a16:creationId xmlns:a16="http://schemas.microsoft.com/office/drawing/2014/main" id="{6A75E76B-FBEA-4E8F-ED87-B1AF30A7FE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1206D-9A80-D343-3F1E-A6EC00A64999}"/>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228178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4E87-BBC1-8E3E-B154-57081D21AE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5D76FAE-4A9B-A804-638E-8BA3F14D7F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4C32BF1-D8DD-4DAA-C044-E7A848E18A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67382F-0AD7-0604-30FD-11B63BE769A9}"/>
              </a:ext>
            </a:extLst>
          </p:cNvPr>
          <p:cNvSpPr>
            <a:spLocks noGrp="1"/>
          </p:cNvSpPr>
          <p:nvPr>
            <p:ph type="dt" sz="half" idx="10"/>
          </p:nvPr>
        </p:nvSpPr>
        <p:spPr/>
        <p:txBody>
          <a:bodyPr/>
          <a:lstStyle/>
          <a:p>
            <a:fld id="{9FA48DE4-967D-8D4E-BB00-ADB1BA2EF939}" type="datetimeFigureOut">
              <a:rPr lang="en-US" smtClean="0"/>
              <a:t>5/12/2025</a:t>
            </a:fld>
            <a:endParaRPr lang="en-US"/>
          </a:p>
        </p:txBody>
      </p:sp>
      <p:sp>
        <p:nvSpPr>
          <p:cNvPr id="6" name="Footer Placeholder 5">
            <a:extLst>
              <a:ext uri="{FF2B5EF4-FFF2-40B4-BE49-F238E27FC236}">
                <a16:creationId xmlns:a16="http://schemas.microsoft.com/office/drawing/2014/main" id="{139E1558-2209-FBCE-1204-BE28A5AFE9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99D36-6585-7301-183D-8855E86B3D37}"/>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93822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2311-7AD7-F33A-234F-4FB1F78A72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12CAD7E-BF41-106F-AA68-38696FCDC5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B5943C-0558-F666-0A02-88BCF1C3E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841A9C-34A5-545E-2E01-5946A85D46D6}"/>
              </a:ext>
            </a:extLst>
          </p:cNvPr>
          <p:cNvSpPr>
            <a:spLocks noGrp="1"/>
          </p:cNvSpPr>
          <p:nvPr>
            <p:ph type="dt" sz="half" idx="10"/>
          </p:nvPr>
        </p:nvSpPr>
        <p:spPr/>
        <p:txBody>
          <a:bodyPr/>
          <a:lstStyle/>
          <a:p>
            <a:fld id="{9FA48DE4-967D-8D4E-BB00-ADB1BA2EF939}" type="datetimeFigureOut">
              <a:rPr lang="en-US" smtClean="0"/>
              <a:t>5/12/2025</a:t>
            </a:fld>
            <a:endParaRPr lang="en-US"/>
          </a:p>
        </p:txBody>
      </p:sp>
      <p:sp>
        <p:nvSpPr>
          <p:cNvPr id="6" name="Footer Placeholder 5">
            <a:extLst>
              <a:ext uri="{FF2B5EF4-FFF2-40B4-BE49-F238E27FC236}">
                <a16:creationId xmlns:a16="http://schemas.microsoft.com/office/drawing/2014/main" id="{E246E017-432A-205C-EA89-327AF6DE0F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B6E04F-CE90-4493-DE71-5FF43BB216A8}"/>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247873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427404-FA8F-51A5-9E94-B77A3D517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4B66AAB-9D7F-B14A-A649-837C4352C2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E08B2B-7D96-BEED-E4B0-594E742694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A48DE4-967D-8D4E-BB00-ADB1BA2EF939}" type="datetimeFigureOut">
              <a:rPr lang="en-US" smtClean="0"/>
              <a:t>5/12/2025</a:t>
            </a:fld>
            <a:endParaRPr lang="en-US"/>
          </a:p>
        </p:txBody>
      </p:sp>
      <p:sp>
        <p:nvSpPr>
          <p:cNvPr id="5" name="Footer Placeholder 4">
            <a:extLst>
              <a:ext uri="{FF2B5EF4-FFF2-40B4-BE49-F238E27FC236}">
                <a16:creationId xmlns:a16="http://schemas.microsoft.com/office/drawing/2014/main" id="{7D9DC13E-7175-98B0-64EE-3594F1F938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0DD419E-1996-B15F-DCF4-7F3653AFBF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7437F7-5E84-B149-9DF7-739F86C39CCF}" type="slidenum">
              <a:rPr lang="en-US" smtClean="0"/>
              <a:t>‹#›</a:t>
            </a:fld>
            <a:endParaRPr lang="en-US"/>
          </a:p>
        </p:txBody>
      </p:sp>
    </p:spTree>
    <p:extLst>
      <p:ext uri="{BB962C8B-B14F-4D97-AF65-F5344CB8AC3E}">
        <p14:creationId xmlns:p14="http://schemas.microsoft.com/office/powerpoint/2010/main" val="3237199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www.ucas.com/applying/applying-university/writing-your-personal-statement/guide-using-ai-and-chatgpt-your-personal-statemen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ucas.com/applying/applying-university/writing-your-personal-statement/guide-using-ai-and-chatgpt-your-personal-statement#tips-for-using-ai-and-chatgpt-with-your-personal-statement:~:text=HOW%20IS%20YOUR%20DATA%20USED%3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ucas.com/applying/applying-university/writing-your-personal-statement/fraud-and-similarity"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84B934-24B2-9727-E825-10791A65199D}"/>
              </a:ext>
            </a:extLst>
          </p:cNvPr>
          <p:cNvSpPr txBox="1"/>
          <p:nvPr/>
        </p:nvSpPr>
        <p:spPr>
          <a:xfrm>
            <a:off x="537054" y="1825971"/>
            <a:ext cx="7324403" cy="2885405"/>
          </a:xfrm>
          <a:prstGeom prst="rect">
            <a:avLst/>
          </a:prstGeom>
          <a:noFill/>
        </p:spPr>
        <p:txBody>
          <a:bodyPr wrap="square" lIns="0" tIns="0" rIns="0" bIns="0" rtlCol="0">
            <a:spAutoFit/>
          </a:bodyPr>
          <a:lstStyle/>
          <a:p>
            <a:pPr>
              <a:lnSpc>
                <a:spcPts val="7500"/>
              </a:lnSpc>
            </a:pPr>
            <a:r>
              <a:rPr lang="en-GB" sz="10000" b="1" dirty="0">
                <a:solidFill>
                  <a:schemeClr val="accent5"/>
                </a:solidFill>
                <a:effectLst/>
                <a:latin typeface="Apricus Black" pitchFamily="2" charset="0"/>
                <a:cs typeface="Source Sans Pro SemiBold" panose="020F0502020204030204" pitchFamily="34" charset="0"/>
              </a:rPr>
              <a:t>Reviewing your </a:t>
            </a:r>
            <a:r>
              <a:rPr lang="en-GB" sz="10000" b="1" dirty="0" err="1">
                <a:solidFill>
                  <a:schemeClr val="accent5"/>
                </a:solidFill>
                <a:effectLst/>
                <a:latin typeface="Apricus Black" pitchFamily="2" charset="0"/>
                <a:cs typeface="Source Sans Pro SemiBold" panose="020F0502020204030204" pitchFamily="34" charset="0"/>
              </a:rPr>
              <a:t>ucas</a:t>
            </a:r>
            <a:r>
              <a:rPr lang="en-GB" sz="10000" b="1" dirty="0">
                <a:solidFill>
                  <a:schemeClr val="accent5"/>
                </a:solidFill>
                <a:effectLst/>
                <a:latin typeface="Apricus Black" pitchFamily="2" charset="0"/>
                <a:cs typeface="Source Sans Pro SemiBold" panose="020F0502020204030204" pitchFamily="34" charset="0"/>
              </a:rPr>
              <a:t> </a:t>
            </a:r>
            <a:r>
              <a:rPr lang="en-GB" sz="10000" b="1" dirty="0">
                <a:solidFill>
                  <a:schemeClr val="accent2"/>
                </a:solidFill>
                <a:effectLst/>
                <a:latin typeface="Apricus Black" pitchFamily="2" charset="0"/>
                <a:cs typeface="Source Sans Pro SemiBold" panose="020F0502020204030204" pitchFamily="34" charset="0"/>
              </a:rPr>
              <a:t>personal statement</a:t>
            </a:r>
            <a:endParaRPr lang="en-US" sz="10000" b="1" dirty="0">
              <a:solidFill>
                <a:schemeClr val="accent2"/>
              </a:solidFill>
              <a:latin typeface="Apricus Black" pitchFamily="2" charset="0"/>
            </a:endParaRPr>
          </a:p>
        </p:txBody>
      </p:sp>
      <p:pic>
        <p:nvPicPr>
          <p:cNvPr id="12" name="Graphic 11">
            <a:extLst>
              <a:ext uri="{FF2B5EF4-FFF2-40B4-BE49-F238E27FC236}">
                <a16:creationId xmlns:a16="http://schemas.microsoft.com/office/drawing/2014/main" id="{8F9186A1-C1A1-FCBE-CA08-E3A5DFD528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054" y="5474440"/>
            <a:ext cx="2021638" cy="1167425"/>
          </a:xfrm>
          <a:prstGeom prst="rect">
            <a:avLst/>
          </a:prstGeom>
        </p:spPr>
      </p:pic>
      <p:pic>
        <p:nvPicPr>
          <p:cNvPr id="2" name="Picture 1">
            <a:extLst>
              <a:ext uri="{FF2B5EF4-FFF2-40B4-BE49-F238E27FC236}">
                <a16:creationId xmlns:a16="http://schemas.microsoft.com/office/drawing/2014/main" id="{2AD38019-1FCC-F5EC-8B2D-243CD7885EB5}"/>
              </a:ext>
            </a:extLst>
          </p:cNvPr>
          <p:cNvPicPr>
            <a:picLocks noChangeAspect="1"/>
          </p:cNvPicPr>
          <p:nvPr/>
        </p:nvPicPr>
        <p:blipFill>
          <a:blip r:embed="rId5"/>
          <a:stretch>
            <a:fillRect/>
          </a:stretch>
        </p:blipFill>
        <p:spPr>
          <a:xfrm>
            <a:off x="6068018" y="1506310"/>
            <a:ext cx="6123982" cy="6129349"/>
          </a:xfrm>
          <a:prstGeom prst="rect">
            <a:avLst/>
          </a:prstGeom>
        </p:spPr>
      </p:pic>
    </p:spTree>
    <p:extLst>
      <p:ext uri="{BB962C8B-B14F-4D97-AF65-F5344CB8AC3E}">
        <p14:creationId xmlns:p14="http://schemas.microsoft.com/office/powerpoint/2010/main" val="44126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C5D7-5E17-C262-4371-A47A628ECB9F}"/>
              </a:ext>
            </a:extLst>
          </p:cNvPr>
          <p:cNvSpPr txBox="1">
            <a:spLocks/>
          </p:cNvSpPr>
          <p:nvPr/>
        </p:nvSpPr>
        <p:spPr>
          <a:xfrm>
            <a:off x="803275" y="682755"/>
            <a:ext cx="9729687"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reviewing your personal statement </a:t>
            </a:r>
          </a:p>
        </p:txBody>
      </p:sp>
      <p:sp>
        <p:nvSpPr>
          <p:cNvPr id="3" name="Content Placeholder 9">
            <a:extLst>
              <a:ext uri="{FF2B5EF4-FFF2-40B4-BE49-F238E27FC236}">
                <a16:creationId xmlns:a16="http://schemas.microsoft.com/office/drawing/2014/main" id="{B395FAC1-4BF3-0405-3F19-C2080084D3CC}"/>
              </a:ext>
            </a:extLst>
          </p:cNvPr>
          <p:cNvSpPr txBox="1">
            <a:spLocks/>
          </p:cNvSpPr>
          <p:nvPr/>
        </p:nvSpPr>
        <p:spPr>
          <a:xfrm>
            <a:off x="803275" y="1875480"/>
            <a:ext cx="5643824" cy="3867725"/>
          </a:xfrm>
          <a:prstGeom prst="rect">
            <a:avLst/>
          </a:prstGeom>
          <a:ln>
            <a:noFill/>
          </a:ln>
        </p:spPr>
        <p:txBody>
          <a:bodyPr vert="horz" wrap="square" lIns="0" tIns="0" rIns="0" bIns="0" rtlCol="0">
            <a:spAutoFit/>
          </a:bodyPr>
          <a:lstStyle>
            <a:lvl1pPr marL="171450" indent="-171450" algn="l" defTabSz="685800" rtl="0" eaLnBrk="1" latinLnBrk="0" hangingPunct="1">
              <a:lnSpc>
                <a:spcPct val="100000"/>
              </a:lnSpc>
              <a:spcBef>
                <a:spcPts val="750"/>
              </a:spcBef>
              <a:buClr>
                <a:schemeClr val="accent6"/>
              </a:buClr>
              <a:buFont typeface="Wingdings" pitchFamily="2" charset="2"/>
              <a:buChar char="§"/>
              <a:defRPr sz="2100" b="0" i="0" kern="1200">
                <a:solidFill>
                  <a:schemeClr val="tx1"/>
                </a:solidFill>
                <a:latin typeface="+mj-lt"/>
                <a:ea typeface="Roboto Light" panose="02000000000000000000" pitchFamily="2" charset="0"/>
                <a:cs typeface="Roboto Light" panose="02000000000000000000" pitchFamily="2" charset="0"/>
              </a:defRPr>
            </a:lvl1pPr>
            <a:lvl2pPr marL="514350" indent="-171450" algn="l" defTabSz="685800" rtl="0" eaLnBrk="1" latinLnBrk="0" hangingPunct="1">
              <a:lnSpc>
                <a:spcPct val="100000"/>
              </a:lnSpc>
              <a:spcBef>
                <a:spcPts val="375"/>
              </a:spcBef>
              <a:buClr>
                <a:schemeClr val="accent6"/>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2pPr>
            <a:lvl3pPr marL="857250" indent="-171450" algn="l" defTabSz="685800" rtl="0" eaLnBrk="1" latinLnBrk="0" hangingPunct="1">
              <a:lnSpc>
                <a:spcPct val="100000"/>
              </a:lnSpc>
              <a:spcBef>
                <a:spcPts val="375"/>
              </a:spcBef>
              <a:buClr>
                <a:schemeClr val="accent6"/>
              </a:buClr>
              <a:buFont typeface="Wingdings" pitchFamily="2" charset="2"/>
              <a:buChar char="§"/>
              <a:defRPr sz="1500" b="0" i="0" kern="1200">
                <a:solidFill>
                  <a:schemeClr val="tx1"/>
                </a:solidFill>
                <a:latin typeface="+mj-lt"/>
                <a:ea typeface="Roboto Light" panose="02000000000000000000" pitchFamily="2" charset="0"/>
                <a:cs typeface="Roboto Light" panose="02000000000000000000" pitchFamily="2" charset="0"/>
              </a:defRPr>
            </a:lvl3pPr>
            <a:lvl4pPr marL="1200150" indent="-171450" algn="l" defTabSz="685800" rtl="0" eaLnBrk="1" latinLnBrk="0" hangingPunct="1">
              <a:lnSpc>
                <a:spcPct val="100000"/>
              </a:lnSpc>
              <a:spcBef>
                <a:spcPts val="375"/>
              </a:spcBef>
              <a:buClr>
                <a:schemeClr val="accent6"/>
              </a:buClr>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4pPr>
            <a:lvl5pPr marL="1543050" indent="-171450" algn="l" defTabSz="685800" rtl="0" eaLnBrk="1" latinLnBrk="0" hangingPunct="1">
              <a:lnSpc>
                <a:spcPct val="100000"/>
              </a:lnSpc>
              <a:spcBef>
                <a:spcPts val="375"/>
              </a:spcBef>
              <a:buClr>
                <a:schemeClr val="accent6"/>
              </a:buClr>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5pPr>
            <a:lvl6pPr marL="1885950" indent="-171450" algn="l" defTabSz="685800" rtl="0" eaLnBrk="1" latinLnBrk="0" hangingPunct="1">
              <a:lnSpc>
                <a:spcPct val="100000"/>
              </a:lnSpc>
              <a:spcBef>
                <a:spcPts val="375"/>
              </a:spcBef>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6pPr>
            <a:lvl7pPr marL="2228850" indent="-171450" algn="l" defTabSz="685800" rtl="0" eaLnBrk="1" latinLnBrk="0" hangingPunct="1">
              <a:lnSpc>
                <a:spcPct val="100000"/>
              </a:lnSpc>
              <a:spcBef>
                <a:spcPts val="375"/>
              </a:spcBef>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7pPr>
            <a:lvl8pPr marL="2571750" indent="-171450" algn="l" defTabSz="685800" rtl="0" eaLnBrk="1" latinLnBrk="0" hangingPunct="1">
              <a:lnSpc>
                <a:spcPct val="100000"/>
              </a:lnSpc>
              <a:spcBef>
                <a:spcPts val="375"/>
              </a:spcBef>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8pPr>
            <a:lvl9pPr marL="2914650" indent="-171450" algn="l" defTabSz="685800" rtl="0" eaLnBrk="1" latinLnBrk="0" hangingPunct="1">
              <a:lnSpc>
                <a:spcPct val="100000"/>
              </a:lnSpc>
              <a:spcBef>
                <a:spcPts val="375"/>
              </a:spcBef>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9pPr>
          </a:lstStyle>
          <a:p>
            <a:pPr marL="336553" lvl="1" indent="-285750" defTabSz="1219170">
              <a:spcBef>
                <a:spcPts val="800"/>
              </a:spcBef>
              <a:spcAft>
                <a:spcPts val="800"/>
              </a:spcAft>
              <a:buClr>
                <a:schemeClr val="accent2"/>
              </a:buClr>
              <a:defRPr/>
            </a:pPr>
            <a:r>
              <a:rPr kumimoji="0" lang="en-US"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Before submitting a first or final draft of your personal statement, you should aim to review this and check it is suitable for submission. </a:t>
            </a:r>
          </a:p>
          <a:p>
            <a:pPr marL="336553" lvl="1" indent="-285750" defTabSz="1219170">
              <a:spcBef>
                <a:spcPts val="800"/>
              </a:spcBef>
              <a:spcAft>
                <a:spcPts val="800"/>
              </a:spcAft>
              <a:buClr>
                <a:schemeClr val="accent2"/>
              </a:buClr>
              <a:defRPr/>
            </a:pPr>
            <a:r>
              <a:rPr lang="en-US" dirty="0">
                <a:latin typeface="Roboto" panose="02000000000000000000" pitchFamily="2" charset="0"/>
                <a:ea typeface="Roboto" panose="02000000000000000000" pitchFamily="2" charset="0"/>
                <a:cs typeface="Roboto" panose="02000000000000000000" pitchFamily="2" charset="0"/>
              </a:rPr>
              <a:t>You can review this yourself or ask a friend/relative to provide you with some feedback and guidance on strengths and any areas of development.</a:t>
            </a:r>
          </a:p>
          <a:p>
            <a:pPr marL="336553" lvl="1" indent="-285750" defTabSz="1219170">
              <a:spcBef>
                <a:spcPts val="800"/>
              </a:spcBef>
              <a:spcAft>
                <a:spcPts val="800"/>
              </a:spcAft>
              <a:buClr>
                <a:schemeClr val="accent2"/>
              </a:buClr>
              <a:defRPr/>
            </a:pPr>
            <a:r>
              <a:rPr lang="en-US" dirty="0">
                <a:latin typeface="Roboto" panose="02000000000000000000" pitchFamily="2" charset="0"/>
                <a:ea typeface="Roboto" panose="02000000000000000000" pitchFamily="2" charset="0"/>
                <a:cs typeface="Roboto" panose="02000000000000000000" pitchFamily="2" charset="0"/>
              </a:rPr>
              <a:t>It is usually beneficial for your work to be peer-assessed. A fresh pair of eyes </a:t>
            </a:r>
            <a:r>
              <a:rPr kumimoji="0" lang="az-Cyrl-AZ" sz="1800" b="1"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Ꙭ</a:t>
            </a:r>
            <a:r>
              <a:rPr lang="en-GB" dirty="0">
                <a:latin typeface="Roboto" panose="02000000000000000000" pitchFamily="2" charset="0"/>
                <a:ea typeface="Roboto" panose="02000000000000000000" pitchFamily="2" charset="0"/>
                <a:cs typeface="Roboto" panose="02000000000000000000" pitchFamily="2" charset="0"/>
              </a:rPr>
              <a:t> </a:t>
            </a:r>
            <a:r>
              <a:rPr lang="en-US" dirty="0">
                <a:latin typeface="Roboto" panose="02000000000000000000" pitchFamily="2" charset="0"/>
                <a:ea typeface="Roboto" panose="02000000000000000000" pitchFamily="2" charset="0"/>
                <a:cs typeface="Roboto" panose="02000000000000000000" pitchFamily="2" charset="0"/>
              </a:rPr>
              <a:t>can really help spot things you may not have noticed. </a:t>
            </a:r>
          </a:p>
          <a:p>
            <a:pPr marL="50803" marR="0" lvl="1" indent="0" algn="l" defTabSz="1219170" rtl="0" eaLnBrk="1" fontAlgn="auto" latinLnBrk="0" hangingPunct="1">
              <a:lnSpc>
                <a:spcPct val="100000"/>
              </a:lnSpc>
              <a:spcBef>
                <a:spcPts val="800"/>
              </a:spcBef>
              <a:spcAft>
                <a:spcPts val="800"/>
              </a:spcAft>
              <a:buClr>
                <a:schemeClr val="accent2"/>
              </a:buClr>
              <a:buSzTx/>
              <a:buNone/>
              <a:tabLst/>
              <a:defRPr/>
            </a:pPr>
            <a:endParaRPr kumimoji="0" lang="en-US"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a:p>
            <a:pPr marL="50803" marR="0" lvl="1" indent="0" algn="l" defTabSz="1219170" rtl="0" eaLnBrk="1" fontAlgn="auto" latinLnBrk="0" hangingPunct="1">
              <a:lnSpc>
                <a:spcPct val="100000"/>
              </a:lnSpc>
              <a:spcBef>
                <a:spcPts val="800"/>
              </a:spcBef>
              <a:spcAft>
                <a:spcPts val="800"/>
              </a:spcAft>
              <a:buClr>
                <a:schemeClr val="accent2"/>
              </a:buClr>
              <a:buSzTx/>
              <a:buNone/>
              <a:tabLst/>
              <a:defRPr/>
            </a:pPr>
            <a:endParaRPr lang="en-US" dirty="0">
              <a:latin typeface="Roboto" panose="02000000000000000000" pitchFamily="2" charset="0"/>
              <a:ea typeface="Roboto" panose="02000000000000000000" pitchFamily="2" charset="0"/>
              <a:cs typeface="Roboto" panose="02000000000000000000" pitchFamily="2" charset="0"/>
            </a:endParaRPr>
          </a:p>
        </p:txBody>
      </p:sp>
      <p:pic>
        <p:nvPicPr>
          <p:cNvPr id="4" name="Picture 3">
            <a:extLst>
              <a:ext uri="{FF2B5EF4-FFF2-40B4-BE49-F238E27FC236}">
                <a16:creationId xmlns:a16="http://schemas.microsoft.com/office/drawing/2014/main" id="{D0E2F90B-A274-7553-7799-EB1BEEE1EE01}"/>
              </a:ext>
            </a:extLst>
          </p:cNvPr>
          <p:cNvPicPr>
            <a:picLocks noChangeAspect="1"/>
          </p:cNvPicPr>
          <p:nvPr/>
        </p:nvPicPr>
        <p:blipFill>
          <a:blip r:embed="rId3"/>
          <a:stretch>
            <a:fillRect/>
          </a:stretch>
        </p:blipFill>
        <p:spPr>
          <a:xfrm>
            <a:off x="7463916" y="2672039"/>
            <a:ext cx="4834547" cy="4834547"/>
          </a:xfrm>
          <a:prstGeom prst="rect">
            <a:avLst/>
          </a:prstGeom>
        </p:spPr>
      </p:pic>
    </p:spTree>
    <p:extLst>
      <p:ext uri="{BB962C8B-B14F-4D97-AF65-F5344CB8AC3E}">
        <p14:creationId xmlns:p14="http://schemas.microsoft.com/office/powerpoint/2010/main" val="217440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FB5369-5B17-FEF4-3E76-365C250ACAB7}"/>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Self-assessing your format and structure </a:t>
            </a:r>
          </a:p>
        </p:txBody>
      </p:sp>
      <p:sp>
        <p:nvSpPr>
          <p:cNvPr id="25" name="Rectangle 24">
            <a:extLst>
              <a:ext uri="{FF2B5EF4-FFF2-40B4-BE49-F238E27FC236}">
                <a16:creationId xmlns:a16="http://schemas.microsoft.com/office/drawing/2014/main" id="{CD070990-492F-FED3-77BB-09E03D021607}"/>
              </a:ext>
            </a:extLst>
          </p:cNvPr>
          <p:cNvSpPr/>
          <p:nvPr/>
        </p:nvSpPr>
        <p:spPr>
          <a:xfrm>
            <a:off x="3062908" y="3117389"/>
            <a:ext cx="1800000"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4" name="Rectangle 53">
            <a:extLst>
              <a:ext uri="{FF2B5EF4-FFF2-40B4-BE49-F238E27FC236}">
                <a16:creationId xmlns:a16="http://schemas.microsoft.com/office/drawing/2014/main" id="{B4DC0D58-7982-F56A-3C27-4424496A8306}"/>
              </a:ext>
            </a:extLst>
          </p:cNvPr>
          <p:cNvSpPr/>
          <p:nvPr/>
        </p:nvSpPr>
        <p:spPr>
          <a:xfrm>
            <a:off x="7431512" y="3117389"/>
            <a:ext cx="1704184"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pic>
        <p:nvPicPr>
          <p:cNvPr id="6" name="Graphic 5">
            <a:extLst>
              <a:ext uri="{FF2B5EF4-FFF2-40B4-BE49-F238E27FC236}">
                <a16:creationId xmlns:a16="http://schemas.microsoft.com/office/drawing/2014/main" id="{0ACF6DA3-71AE-C723-5D94-558A07325C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330275" y="3003198"/>
            <a:ext cx="3550512" cy="3550512"/>
          </a:xfrm>
          <a:prstGeom prst="rect">
            <a:avLst/>
          </a:prstGeom>
        </p:spPr>
      </p:pic>
      <p:sp>
        <p:nvSpPr>
          <p:cNvPr id="7" name="TextBox 6">
            <a:extLst>
              <a:ext uri="{FF2B5EF4-FFF2-40B4-BE49-F238E27FC236}">
                <a16:creationId xmlns:a16="http://schemas.microsoft.com/office/drawing/2014/main" id="{13F14D2D-73F9-0715-D9B7-736C914505BB}"/>
              </a:ext>
            </a:extLst>
          </p:cNvPr>
          <p:cNvSpPr txBox="1"/>
          <p:nvPr/>
        </p:nvSpPr>
        <p:spPr>
          <a:xfrm>
            <a:off x="803276" y="1545763"/>
            <a:ext cx="6974910" cy="2262158"/>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lang="en-GB" dirty="0"/>
              <a:t>When reviewing your draft personal statement, a good place to start is by checking the format and structure. This should be done before asking anyone else to check over your personal statement.  </a:t>
            </a:r>
          </a:p>
          <a:p>
            <a:pPr marL="0" marR="0" lvl="0" indent="0" algn="l" defTabSz="914400" rtl="0" eaLnBrk="1" fontAlgn="auto" latinLnBrk="0" hangingPunct="1">
              <a:lnSpc>
                <a:spcPct val="100000"/>
              </a:lnSpc>
              <a:spcBef>
                <a:spcPts val="0"/>
              </a:spcBef>
              <a:spcAft>
                <a:spcPts val="160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160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45ED22A4-A89D-80E9-820F-E75028215E64}"/>
              </a:ext>
            </a:extLst>
          </p:cNvPr>
          <p:cNvSpPr/>
          <p:nvPr/>
        </p:nvSpPr>
        <p:spPr>
          <a:xfrm>
            <a:off x="803275" y="2691114"/>
            <a:ext cx="7527000" cy="3167426"/>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AEA40E-52DC-EF06-5362-CCAF520CF27B}"/>
              </a:ext>
            </a:extLst>
          </p:cNvPr>
          <p:cNvSpPr txBox="1"/>
          <p:nvPr/>
        </p:nvSpPr>
        <p:spPr>
          <a:xfrm>
            <a:off x="909185" y="2706503"/>
            <a:ext cx="7421090" cy="261610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700" b="1"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Read through your finalised personal statement and check that you have:</a:t>
            </a:r>
          </a:p>
          <a:p>
            <a:pPr marL="285750" indent="-285750">
              <a:spcAft>
                <a:spcPts val="600"/>
              </a:spcAft>
              <a:buClr>
                <a:schemeClr val="accent2"/>
              </a:buClr>
              <a:buFont typeface="Arial" panose="020B0604020202020204" pitchFamily="34" charset="0"/>
              <a:buChar char="•"/>
              <a:defRPr/>
            </a:pPr>
            <a:r>
              <a:rPr lang="en-GB" sz="1700" dirty="0">
                <a:latin typeface="Roboto" panose="02000000000000000000" pitchFamily="2" charset="0"/>
                <a:ea typeface="Roboto" panose="02000000000000000000" pitchFamily="2" charset="0"/>
                <a:cs typeface="Roboto" panose="02000000000000000000" pitchFamily="2" charset="0"/>
              </a:rPr>
              <a:t>No more than 4000 characters across all three question prompts. </a:t>
            </a:r>
            <a:r>
              <a:rPr lang="en-GB" sz="1600" b="1"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a:t>
            </a:r>
            <a:endParaRPr lang="en-GB" sz="1600" dirty="0">
              <a:latin typeface="Roboto" panose="02000000000000000000" pitchFamily="2" charset="0"/>
              <a:ea typeface="Roboto" panose="02000000000000000000" pitchFamily="2" charset="0"/>
              <a:cs typeface="Roboto" panose="02000000000000000000" pitchFamily="2" charset="0"/>
            </a:endParaRPr>
          </a:p>
          <a:p>
            <a:pPr marL="285750" indent="-285750">
              <a:spcAft>
                <a:spcPts val="600"/>
              </a:spcAft>
              <a:buClr>
                <a:schemeClr val="accent2"/>
              </a:buClr>
              <a:buFont typeface="Arial" panose="020B0604020202020204" pitchFamily="34" charset="0"/>
              <a:buChar char="•"/>
              <a:defRPr/>
            </a:pPr>
            <a:r>
              <a:rPr lang="en-GB" sz="1700" dirty="0">
                <a:latin typeface="Roboto" panose="02000000000000000000" pitchFamily="2" charset="0"/>
                <a:ea typeface="Roboto" panose="02000000000000000000" pitchFamily="2" charset="0"/>
                <a:cs typeface="Roboto" panose="02000000000000000000" pitchFamily="2" charset="0"/>
              </a:rPr>
              <a:t>A minimum of 350 characters per question prompt. </a:t>
            </a:r>
            <a:r>
              <a:rPr lang="en-GB" sz="1800" b="1"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a:t>
            </a:r>
            <a:endParaRPr lang="en-GB" sz="1700" dirty="0">
              <a:latin typeface="Roboto" panose="02000000000000000000" pitchFamily="2" charset="0"/>
              <a:ea typeface="Roboto" panose="02000000000000000000" pitchFamily="2" charset="0"/>
              <a:cs typeface="Roboto" panose="02000000000000000000" pitchFamily="2" charset="0"/>
            </a:endParaRPr>
          </a:p>
          <a:p>
            <a:pPr marL="285750" indent="-285750">
              <a:spcAft>
                <a:spcPts val="600"/>
              </a:spcAft>
              <a:buClr>
                <a:schemeClr val="accent2"/>
              </a:buClr>
              <a:buFont typeface="Arial" panose="020B0604020202020204" pitchFamily="34" charset="0"/>
              <a:buChar char="•"/>
              <a:defRPr/>
            </a:pPr>
            <a:r>
              <a:rPr lang="en-GB" sz="1700" dirty="0">
                <a:latin typeface="Roboto" panose="02000000000000000000" pitchFamily="2" charset="0"/>
                <a:ea typeface="Roboto" panose="02000000000000000000" pitchFamily="2" charset="0"/>
                <a:cs typeface="Roboto" panose="02000000000000000000" pitchFamily="2" charset="0"/>
              </a:rPr>
              <a:t>Not wasted any characters listing information that can be found on my UCAS application such as grades and subjects. </a:t>
            </a:r>
            <a:r>
              <a:rPr lang="en-GB" sz="1800" b="1"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a:t>
            </a:r>
            <a:endParaRPr lang="en-GB" sz="1700" dirty="0">
              <a:latin typeface="Roboto" panose="02000000000000000000" pitchFamily="2" charset="0"/>
              <a:ea typeface="Roboto" panose="02000000000000000000" pitchFamily="2" charset="0"/>
              <a:cs typeface="Roboto" panose="02000000000000000000" pitchFamily="2" charset="0"/>
            </a:endParaRPr>
          </a:p>
          <a:p>
            <a:pPr marL="285750" indent="-285750">
              <a:spcAft>
                <a:spcPts val="600"/>
              </a:spcAft>
              <a:buClr>
                <a:schemeClr val="accent2"/>
              </a:buClr>
              <a:buFont typeface="Arial" panose="020B0604020202020204" pitchFamily="34" charset="0"/>
              <a:buChar char="•"/>
              <a:defRPr/>
            </a:pPr>
            <a:r>
              <a:rPr lang="en-GB" sz="1700" dirty="0">
                <a:latin typeface="Roboto" panose="02000000000000000000" pitchFamily="2" charset="0"/>
                <a:ea typeface="Roboto" panose="02000000000000000000" pitchFamily="2" charset="0"/>
                <a:cs typeface="Roboto" panose="02000000000000000000" pitchFamily="2" charset="0"/>
              </a:rPr>
              <a:t>Not repeated any information, evidence or examples across the three questions. </a:t>
            </a:r>
            <a:r>
              <a:rPr lang="en-GB" sz="1800" b="1"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a:t>
            </a:r>
          </a:p>
          <a:p>
            <a:pPr>
              <a:spcAft>
                <a:spcPts val="600"/>
              </a:spcAft>
              <a:buClr>
                <a:schemeClr val="accent2"/>
              </a:buClr>
              <a:defRPr/>
            </a:pPr>
            <a:r>
              <a:rPr lang="en-GB" sz="1700" i="1" dirty="0">
                <a:latin typeface="Roboto" panose="02000000000000000000" pitchFamily="2" charset="0"/>
                <a:ea typeface="Roboto" panose="02000000000000000000" pitchFamily="2" charset="0"/>
                <a:cs typeface="Roboto" panose="02000000000000000000" pitchFamily="2" charset="0"/>
              </a:rPr>
              <a:t>Remember that universities and colleges view the three questions as a whole. </a:t>
            </a:r>
            <a:endPar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70694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F310C-0960-4082-8537-51DBD31117A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70CF119-989F-0239-C5E0-7A6231477C7D}"/>
              </a:ext>
            </a:extLst>
          </p:cNvPr>
          <p:cNvSpPr txBox="1">
            <a:spLocks/>
          </p:cNvSpPr>
          <p:nvPr/>
        </p:nvSpPr>
        <p:spPr>
          <a:xfrm>
            <a:off x="756984" y="411696"/>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Proofreading your personal statement  </a:t>
            </a:r>
          </a:p>
        </p:txBody>
      </p:sp>
      <p:sp>
        <p:nvSpPr>
          <p:cNvPr id="25" name="Rectangle 24">
            <a:extLst>
              <a:ext uri="{FF2B5EF4-FFF2-40B4-BE49-F238E27FC236}">
                <a16:creationId xmlns:a16="http://schemas.microsoft.com/office/drawing/2014/main" id="{9628FB92-9602-7314-51CE-0842BCAC9F66}"/>
              </a:ext>
            </a:extLst>
          </p:cNvPr>
          <p:cNvSpPr/>
          <p:nvPr/>
        </p:nvSpPr>
        <p:spPr>
          <a:xfrm>
            <a:off x="3062908" y="3117389"/>
            <a:ext cx="1800000"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4" name="Rectangle 53">
            <a:extLst>
              <a:ext uri="{FF2B5EF4-FFF2-40B4-BE49-F238E27FC236}">
                <a16:creationId xmlns:a16="http://schemas.microsoft.com/office/drawing/2014/main" id="{E2EE5562-D633-BAFE-9352-65BD094D2DBA}"/>
              </a:ext>
            </a:extLst>
          </p:cNvPr>
          <p:cNvSpPr/>
          <p:nvPr/>
        </p:nvSpPr>
        <p:spPr>
          <a:xfrm>
            <a:off x="7431512" y="3117389"/>
            <a:ext cx="1704184"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pic>
        <p:nvPicPr>
          <p:cNvPr id="2" name="Picture 1">
            <a:extLst>
              <a:ext uri="{FF2B5EF4-FFF2-40B4-BE49-F238E27FC236}">
                <a16:creationId xmlns:a16="http://schemas.microsoft.com/office/drawing/2014/main" id="{26FA69E6-C0BF-C902-5491-3C4234823894}"/>
              </a:ext>
            </a:extLst>
          </p:cNvPr>
          <p:cNvPicPr>
            <a:picLocks noChangeAspect="1"/>
          </p:cNvPicPr>
          <p:nvPr/>
        </p:nvPicPr>
        <p:blipFill>
          <a:blip r:embed="rId2"/>
          <a:stretch>
            <a:fillRect/>
          </a:stretch>
        </p:blipFill>
        <p:spPr>
          <a:xfrm>
            <a:off x="9135696" y="3473245"/>
            <a:ext cx="3870988" cy="3870988"/>
          </a:xfrm>
          <a:prstGeom prst="rect">
            <a:avLst/>
          </a:prstGeom>
        </p:spPr>
      </p:pic>
      <p:grpSp>
        <p:nvGrpSpPr>
          <p:cNvPr id="3" name="Group 2">
            <a:extLst>
              <a:ext uri="{FF2B5EF4-FFF2-40B4-BE49-F238E27FC236}">
                <a16:creationId xmlns:a16="http://schemas.microsoft.com/office/drawing/2014/main" id="{5DBAA31F-DF86-EEF9-B628-AE700C00CC14}"/>
              </a:ext>
            </a:extLst>
          </p:cNvPr>
          <p:cNvGrpSpPr/>
          <p:nvPr/>
        </p:nvGrpSpPr>
        <p:grpSpPr>
          <a:xfrm>
            <a:off x="584897" y="1504075"/>
            <a:ext cx="3004796" cy="5236967"/>
            <a:chOff x="803275" y="1611773"/>
            <a:chExt cx="3004796" cy="5236967"/>
          </a:xfrm>
        </p:grpSpPr>
        <p:sp>
          <p:nvSpPr>
            <p:cNvPr id="5" name="Rectangle 4">
              <a:extLst>
                <a:ext uri="{FF2B5EF4-FFF2-40B4-BE49-F238E27FC236}">
                  <a16:creationId xmlns:a16="http://schemas.microsoft.com/office/drawing/2014/main" id="{7ECF5A28-0F70-BFFB-C0B4-BD95E7BE70A1}"/>
                </a:ext>
              </a:extLst>
            </p:cNvPr>
            <p:cNvSpPr/>
            <p:nvPr/>
          </p:nvSpPr>
          <p:spPr>
            <a:xfrm>
              <a:off x="803275" y="1611773"/>
              <a:ext cx="3004796" cy="5236967"/>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FF33C9-498E-83B2-4894-709A42542DCD}"/>
                </a:ext>
              </a:extLst>
            </p:cNvPr>
            <p:cNvSpPr/>
            <p:nvPr/>
          </p:nvSpPr>
          <p:spPr>
            <a:xfrm>
              <a:off x="803275" y="1611774"/>
              <a:ext cx="3004796" cy="120087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12C29E4-7915-B79A-8DB8-BAC6CC57D639}"/>
                </a:ext>
              </a:extLst>
            </p:cNvPr>
            <p:cNvSpPr txBox="1"/>
            <p:nvPr/>
          </p:nvSpPr>
          <p:spPr>
            <a:xfrm>
              <a:off x="1088020" y="1919823"/>
              <a:ext cx="2430684" cy="584775"/>
            </a:xfrm>
            <a:prstGeom prst="rect">
              <a:avLst/>
            </a:prstGeom>
            <a:noFill/>
          </p:spPr>
          <p:txBody>
            <a:bodyPr wrap="square" rtlCol="0">
              <a:spAutoFit/>
            </a:bodyPr>
            <a:lstStyle/>
            <a:p>
              <a:pPr algn="ctr"/>
              <a: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t>It’s important to proofread.</a:t>
              </a:r>
              <a:endParaRPr lang="en-US" sz="1600" b="1" i="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2" name="TextBox 11">
              <a:extLst>
                <a:ext uri="{FF2B5EF4-FFF2-40B4-BE49-F238E27FC236}">
                  <a16:creationId xmlns:a16="http://schemas.microsoft.com/office/drawing/2014/main" id="{FB88AB01-7190-25C3-9B61-6F1193D7F3FC}"/>
                </a:ext>
              </a:extLst>
            </p:cNvPr>
            <p:cNvSpPr txBox="1"/>
            <p:nvPr/>
          </p:nvSpPr>
          <p:spPr>
            <a:xfrm>
              <a:off x="989635" y="2812647"/>
              <a:ext cx="2627453" cy="3924151"/>
            </a:xfrm>
            <a:prstGeom prst="rect">
              <a:avLst/>
            </a:prstGeom>
            <a:noFill/>
          </p:spPr>
          <p:txBody>
            <a:bodyPr wrap="square" rtlCol="0">
              <a:spAutoFit/>
            </a:bodyPr>
            <a:lstStyle/>
            <a:p>
              <a:pPr marL="285750" lvl="0" indent="-285750">
                <a:spcAft>
                  <a:spcPts val="1000"/>
                </a:spcAft>
                <a:buClr>
                  <a:schemeClr val="accent5"/>
                </a:buClr>
                <a:buFont typeface="Arial" panose="020B0604020202020204" pitchFamily="34" charset="0"/>
                <a:buChar char="•"/>
              </a:pPr>
              <a:r>
                <a:rPr lang="en-GB" sz="1600" dirty="0">
                  <a:latin typeface="Roboto" panose="02000000000000000000" pitchFamily="2" charset="0"/>
                  <a:ea typeface="Roboto" panose="02000000000000000000" pitchFamily="2" charset="0"/>
                  <a:cs typeface="Roboto" panose="02000000000000000000" pitchFamily="2" charset="0"/>
                </a:rPr>
                <a:t>Checking for spelling, punctuation and grammatical errors is an important review task. </a:t>
              </a:r>
              <a:endParaRPr lang="en-US" sz="1600" dirty="0">
                <a:latin typeface="Roboto" panose="02000000000000000000" pitchFamily="2" charset="0"/>
                <a:ea typeface="Roboto" panose="02000000000000000000" pitchFamily="2" charset="0"/>
                <a:cs typeface="Roboto" panose="02000000000000000000" pitchFamily="2" charset="0"/>
              </a:endParaRPr>
            </a:p>
            <a:p>
              <a:pPr marL="285750" indent="-285750">
                <a:spcAft>
                  <a:spcPts val="1000"/>
                </a:spcAft>
                <a:buClr>
                  <a:schemeClr val="accent5"/>
                </a:buClr>
                <a:buFont typeface="Arial" panose="020B0604020202020204" pitchFamily="34" charset="0"/>
                <a:buChar char="•"/>
              </a:pPr>
              <a:r>
                <a:rPr lang="en-GB" sz="1600" dirty="0">
                  <a:latin typeface="Roboto" panose="02000000000000000000" pitchFamily="2" charset="0"/>
                  <a:ea typeface="Roboto" panose="02000000000000000000" pitchFamily="2" charset="0"/>
                  <a:cs typeface="Roboto" panose="02000000000000000000" pitchFamily="2" charset="0"/>
                </a:rPr>
                <a:t>But it can be tricky to find errors in your own work.</a:t>
              </a:r>
            </a:p>
            <a:p>
              <a:pPr marL="285750" indent="-285750">
                <a:spcAft>
                  <a:spcPts val="1000"/>
                </a:spcAft>
                <a:buClr>
                  <a:schemeClr val="accent5"/>
                </a:buClr>
                <a:buFont typeface="Arial" panose="020B0604020202020204" pitchFamily="34" charset="0"/>
                <a:buChar char="•"/>
              </a:pPr>
              <a:r>
                <a:rPr lang="en-GB" sz="1600" dirty="0">
                  <a:latin typeface="Roboto" panose="02000000000000000000" pitchFamily="2" charset="0"/>
                  <a:ea typeface="Roboto" panose="02000000000000000000" pitchFamily="2" charset="0"/>
                  <a:cs typeface="Roboto" panose="02000000000000000000" pitchFamily="2" charset="0"/>
                </a:rPr>
                <a:t>You can really benefit from somebody else reading through your personal statement and providing feedback too.</a:t>
              </a:r>
            </a:p>
            <a:p>
              <a:pPr marL="285750" lvl="0" indent="-285750">
                <a:spcAft>
                  <a:spcPts val="1000"/>
                </a:spcAft>
                <a:buClr>
                  <a:schemeClr val="accent5"/>
                </a:buClr>
                <a:buFont typeface="Arial" panose="020B0604020202020204" pitchFamily="34" charset="0"/>
                <a:buChar char="•"/>
              </a:pPr>
              <a:endParaRPr lang="en-US" sz="1600" dirty="0">
                <a:latin typeface="Roboto" panose="02000000000000000000" pitchFamily="2" charset="0"/>
                <a:ea typeface="Roboto" panose="02000000000000000000" pitchFamily="2" charset="0"/>
                <a:cs typeface="Roboto" panose="02000000000000000000" pitchFamily="2" charset="0"/>
              </a:endParaRPr>
            </a:p>
          </p:txBody>
        </p:sp>
      </p:grpSp>
      <p:grpSp>
        <p:nvGrpSpPr>
          <p:cNvPr id="13" name="Group 12">
            <a:extLst>
              <a:ext uri="{FF2B5EF4-FFF2-40B4-BE49-F238E27FC236}">
                <a16:creationId xmlns:a16="http://schemas.microsoft.com/office/drawing/2014/main" id="{53415C0C-7168-A678-DFF2-66D4FEAD7B1E}"/>
              </a:ext>
            </a:extLst>
          </p:cNvPr>
          <p:cNvGrpSpPr/>
          <p:nvPr/>
        </p:nvGrpSpPr>
        <p:grpSpPr>
          <a:xfrm>
            <a:off x="3889863" y="1504074"/>
            <a:ext cx="3004796" cy="5236967"/>
            <a:chOff x="4593602" y="1611774"/>
            <a:chExt cx="3004796" cy="3978798"/>
          </a:xfrm>
        </p:grpSpPr>
        <p:sp>
          <p:nvSpPr>
            <p:cNvPr id="14" name="Rectangle 13">
              <a:extLst>
                <a:ext uri="{FF2B5EF4-FFF2-40B4-BE49-F238E27FC236}">
                  <a16:creationId xmlns:a16="http://schemas.microsoft.com/office/drawing/2014/main" id="{A34FA710-1898-7AA8-F88C-D5A6380471B7}"/>
                </a:ext>
              </a:extLst>
            </p:cNvPr>
            <p:cNvSpPr/>
            <p:nvPr/>
          </p:nvSpPr>
          <p:spPr>
            <a:xfrm>
              <a:off x="4593602" y="1611774"/>
              <a:ext cx="3004796" cy="3978798"/>
            </a:xfrm>
            <a:prstGeom prst="rect">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BCBDAD0-6DA9-03E3-1A18-68880FFC606A}"/>
                </a:ext>
              </a:extLst>
            </p:cNvPr>
            <p:cNvSpPr/>
            <p:nvPr/>
          </p:nvSpPr>
          <p:spPr>
            <a:xfrm>
              <a:off x="4593602" y="1611774"/>
              <a:ext cx="3004796" cy="91236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F3E0909-14FA-78BC-8C06-2DFE90137924}"/>
                </a:ext>
              </a:extLst>
            </p:cNvPr>
            <p:cNvSpPr txBox="1"/>
            <p:nvPr/>
          </p:nvSpPr>
          <p:spPr>
            <a:xfrm>
              <a:off x="4822785" y="1846305"/>
              <a:ext cx="2569580" cy="257217"/>
            </a:xfrm>
            <a:prstGeom prst="rect">
              <a:avLst/>
            </a:prstGeom>
            <a:noFill/>
          </p:spPr>
          <p:txBody>
            <a:bodyPr wrap="square" rtlCol="0">
              <a:spAutoFit/>
            </a:bodyPr>
            <a:lstStyle/>
            <a:p>
              <a:pPr lvl="0" algn="ctr" rtl="0"/>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Tips for proofreading.</a:t>
              </a:r>
              <a:endParaRPr lang="en-US" sz="1600" b="1" i="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7" name="TextBox 16">
              <a:extLst>
                <a:ext uri="{FF2B5EF4-FFF2-40B4-BE49-F238E27FC236}">
                  <a16:creationId xmlns:a16="http://schemas.microsoft.com/office/drawing/2014/main" id="{45459A40-F2F3-7F3D-5F3C-8097AAA4CDEB}"/>
                </a:ext>
              </a:extLst>
            </p:cNvPr>
            <p:cNvSpPr txBox="1"/>
            <p:nvPr/>
          </p:nvSpPr>
          <p:spPr>
            <a:xfrm>
              <a:off x="4744073" y="2543342"/>
              <a:ext cx="2627453" cy="2958779"/>
            </a:xfrm>
            <a:prstGeom prst="rect">
              <a:avLst/>
            </a:prstGeom>
            <a:noFill/>
          </p:spPr>
          <p:txBody>
            <a:bodyPr wrap="square" rtlCol="0">
              <a:spAutoFit/>
            </a:bodyPr>
            <a:lstStyle/>
            <a:p>
              <a:pPr marL="228600" lvl="0" indent="-228600" defTabSz="889000">
                <a:lnSpc>
                  <a:spcPct val="90000"/>
                </a:lnSpc>
                <a:spcBef>
                  <a:spcPct val="0"/>
                </a:spcBef>
                <a:spcAft>
                  <a:spcPts val="1000"/>
                </a:spcAft>
                <a:buClr>
                  <a:schemeClr val="tx1"/>
                </a:buClr>
                <a:buChar char="•"/>
              </a:pPr>
              <a:r>
                <a:rPr lang="en-GB" sz="1600" dirty="0">
                  <a:latin typeface="Roboto"/>
                  <a:ea typeface="Roboto"/>
                  <a:cs typeface="Roboto"/>
                </a:rPr>
                <a:t>T</a:t>
              </a:r>
              <a:r>
                <a:rPr lang="en-GB" sz="1600" i="0" kern="1200" dirty="0">
                  <a:latin typeface="Roboto"/>
                  <a:ea typeface="Roboto"/>
                  <a:cs typeface="Roboto"/>
                </a:rPr>
                <a:t>ake a break before proofreading. It’s harder to spot errors if you do it immediately after completing your work. </a:t>
              </a:r>
            </a:p>
            <a:p>
              <a:pPr marL="228600" lvl="0" indent="-228600" defTabSz="889000">
                <a:lnSpc>
                  <a:spcPct val="90000"/>
                </a:lnSpc>
                <a:spcBef>
                  <a:spcPct val="0"/>
                </a:spcBef>
                <a:spcAft>
                  <a:spcPts val="1000"/>
                </a:spcAft>
                <a:buClr>
                  <a:schemeClr val="tx1"/>
                </a:buClr>
                <a:buChar char="•"/>
              </a:pPr>
              <a:r>
                <a:rPr lang="en-GB" sz="1600" i="0" kern="1200" dirty="0">
                  <a:latin typeface="Roboto"/>
                  <a:ea typeface="Roboto"/>
                  <a:cs typeface="Roboto"/>
                </a:rPr>
                <a:t>Use the spellcheck function on your computer </a:t>
              </a:r>
              <a:r>
                <a:rPr lang="en-GB" sz="1600" kern="1200" dirty="0">
                  <a:latin typeface="Roboto"/>
                  <a:ea typeface="Roboto"/>
                  <a:cs typeface="Roboto"/>
                </a:rPr>
                <a:t>but make sure </a:t>
              </a:r>
              <a:r>
                <a:rPr lang="en-GB" sz="1600" dirty="0">
                  <a:latin typeface="Roboto"/>
                  <a:ea typeface="Roboto"/>
                  <a:cs typeface="Roboto"/>
                </a:rPr>
                <a:t>the dictionary</a:t>
              </a:r>
              <a:r>
                <a:rPr lang="en-GB" sz="1600" kern="1200" dirty="0">
                  <a:latin typeface="Roboto"/>
                  <a:ea typeface="Roboto"/>
                  <a:cs typeface="Roboto"/>
                </a:rPr>
                <a:t> is set to English (United Kingdom).</a:t>
              </a:r>
            </a:p>
            <a:p>
              <a:pPr marL="228600" lvl="0" indent="-228600" defTabSz="889000">
                <a:lnSpc>
                  <a:spcPct val="90000"/>
                </a:lnSpc>
                <a:spcBef>
                  <a:spcPct val="0"/>
                </a:spcBef>
                <a:spcAft>
                  <a:spcPts val="1000"/>
                </a:spcAft>
                <a:buClr>
                  <a:schemeClr val="tx1"/>
                </a:buClr>
                <a:buChar char="•"/>
              </a:pPr>
              <a:r>
                <a:rPr lang="en-GB" sz="1600" i="0" kern="1200" dirty="0">
                  <a:latin typeface="Roboto"/>
                  <a:ea typeface="Roboto"/>
                  <a:cs typeface="Roboto"/>
                </a:rPr>
                <a:t>Read your work aloud as it can make it easier to spot errors and sentences that just don’t sound right. </a:t>
              </a:r>
            </a:p>
          </p:txBody>
        </p:sp>
      </p:grpSp>
      <p:grpSp>
        <p:nvGrpSpPr>
          <p:cNvPr id="19" name="Group 18">
            <a:extLst>
              <a:ext uri="{FF2B5EF4-FFF2-40B4-BE49-F238E27FC236}">
                <a16:creationId xmlns:a16="http://schemas.microsoft.com/office/drawing/2014/main" id="{4496D91F-3A63-5FE1-2127-2DDC608DFDAC}"/>
              </a:ext>
            </a:extLst>
          </p:cNvPr>
          <p:cNvGrpSpPr/>
          <p:nvPr/>
        </p:nvGrpSpPr>
        <p:grpSpPr>
          <a:xfrm>
            <a:off x="7045130" y="1504073"/>
            <a:ext cx="3004796" cy="5268280"/>
            <a:chOff x="8378523" y="1611773"/>
            <a:chExt cx="3004796" cy="5268280"/>
          </a:xfrm>
        </p:grpSpPr>
        <p:sp>
          <p:nvSpPr>
            <p:cNvPr id="20" name="Rectangle 19">
              <a:extLst>
                <a:ext uri="{FF2B5EF4-FFF2-40B4-BE49-F238E27FC236}">
                  <a16:creationId xmlns:a16="http://schemas.microsoft.com/office/drawing/2014/main" id="{F55427C9-55F6-CB29-F4E5-B4DF5BB0E927}"/>
                </a:ext>
              </a:extLst>
            </p:cNvPr>
            <p:cNvSpPr/>
            <p:nvPr/>
          </p:nvSpPr>
          <p:spPr>
            <a:xfrm>
              <a:off x="8378523" y="1611773"/>
              <a:ext cx="3004796" cy="5236967"/>
            </a:xfrm>
            <a:prstGeom prst="rect">
              <a:avLst/>
            </a:prstGeom>
            <a:solidFill>
              <a:schemeClr val="accent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792D82F-980A-A89D-0825-0920AA82B56F}"/>
                </a:ext>
              </a:extLst>
            </p:cNvPr>
            <p:cNvSpPr/>
            <p:nvPr/>
          </p:nvSpPr>
          <p:spPr>
            <a:xfrm>
              <a:off x="8378523" y="1611774"/>
              <a:ext cx="3004796" cy="12008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A6C40626-A035-A6D2-1D49-2E714A16192E}"/>
                </a:ext>
              </a:extLst>
            </p:cNvPr>
            <p:cNvSpPr txBox="1"/>
            <p:nvPr/>
          </p:nvSpPr>
          <p:spPr>
            <a:xfrm>
              <a:off x="8657863" y="1969415"/>
              <a:ext cx="2430684" cy="338554"/>
            </a:xfrm>
            <a:prstGeom prst="rect">
              <a:avLst/>
            </a:prstGeom>
            <a:noFill/>
          </p:spPr>
          <p:txBody>
            <a:bodyPr wrap="square" rtlCol="0">
              <a:spAutoFit/>
            </a:bodyPr>
            <a:lstStyle/>
            <a:p>
              <a:pPr lvl="0" algn="ctr" rtl="0"/>
              <a: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t>Ask a friend/relative to:</a:t>
              </a:r>
              <a:endParaRPr lang="en-US" sz="1600" b="1" i="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3" name="TextBox 22">
              <a:extLst>
                <a:ext uri="{FF2B5EF4-FFF2-40B4-BE49-F238E27FC236}">
                  <a16:creationId xmlns:a16="http://schemas.microsoft.com/office/drawing/2014/main" id="{67FDB2EA-2663-9411-B803-2A61AB4BFC31}"/>
                </a:ext>
              </a:extLst>
            </p:cNvPr>
            <p:cNvSpPr txBox="1"/>
            <p:nvPr/>
          </p:nvSpPr>
          <p:spPr>
            <a:xfrm>
              <a:off x="8465142" y="2837921"/>
              <a:ext cx="2816125" cy="4042132"/>
            </a:xfrm>
            <a:prstGeom prst="rect">
              <a:avLst/>
            </a:prstGeom>
            <a:noFill/>
          </p:spPr>
          <p:txBody>
            <a:bodyPr wrap="square" rtlCol="0">
              <a:spAutoFit/>
            </a:bodyPr>
            <a:lstStyle/>
            <a:p>
              <a:pPr marL="285750" lvl="0" indent="-285750">
                <a:spcAft>
                  <a:spcPts val="1000"/>
                </a:spcAft>
                <a:buClr>
                  <a:schemeClr val="accent2"/>
                </a:buClr>
                <a:buFont typeface="Arial" panose="020B0604020202020204" pitchFamily="34" charset="0"/>
                <a:buChar char="•"/>
              </a:pPr>
              <a:r>
                <a:rPr lang="en-GB" sz="1600" dirty="0">
                  <a:latin typeface="Roboto"/>
                  <a:ea typeface="Roboto"/>
                  <a:cs typeface="Roboto"/>
                </a:rPr>
                <a:t>R</a:t>
              </a:r>
              <a:r>
                <a:rPr lang="en-GB" sz="1600" b="0" i="0" dirty="0">
                  <a:latin typeface="Roboto"/>
                  <a:ea typeface="Roboto"/>
                  <a:cs typeface="Roboto"/>
                </a:rPr>
                <a:t>ead through your work a few times and focus on lookin</a:t>
              </a:r>
              <a:r>
                <a:rPr lang="en-GB" sz="1600" dirty="0">
                  <a:latin typeface="Roboto"/>
                  <a:ea typeface="Roboto"/>
                  <a:cs typeface="Roboto"/>
                </a:rPr>
                <a:t>g for one type of error at a time (spelling, punctuation and capital letters, sentence structures).</a:t>
              </a:r>
            </a:p>
            <a:p>
              <a:pPr marL="285750" lvl="0" indent="-285750">
                <a:spcAft>
                  <a:spcPts val="1000"/>
                </a:spcAft>
                <a:buClr>
                  <a:schemeClr val="accent2"/>
                </a:buClr>
                <a:buFont typeface="Arial" panose="020B0604020202020204" pitchFamily="34" charset="0"/>
                <a:buChar char="•"/>
              </a:pPr>
              <a:r>
                <a:rPr lang="en-GB" sz="1600" dirty="0">
                  <a:latin typeface="Roboto"/>
                  <a:ea typeface="Roboto"/>
                  <a:cs typeface="Roboto"/>
                </a:rPr>
                <a:t>Provide you with detailed feedback so that it is easy for you to identify where amendments are needed. </a:t>
              </a:r>
            </a:p>
            <a:p>
              <a:pPr marL="285750" lvl="0" indent="-285750">
                <a:spcAft>
                  <a:spcPts val="1000"/>
                </a:spcAft>
                <a:buClr>
                  <a:schemeClr val="accent2"/>
                </a:buClr>
                <a:buFont typeface="Arial" panose="020B0604020202020204" pitchFamily="34" charset="0"/>
                <a:buChar char="•"/>
              </a:pPr>
              <a:r>
                <a:rPr lang="en-GB" sz="1600" dirty="0">
                  <a:latin typeface="Roboto"/>
                  <a:ea typeface="Roboto"/>
                  <a:cs typeface="Roboto"/>
                </a:rPr>
                <a:t>Offer any further suggestions for improving your work. </a:t>
              </a:r>
            </a:p>
          </p:txBody>
        </p:sp>
      </p:grpSp>
    </p:spTree>
    <p:extLst>
      <p:ext uri="{BB962C8B-B14F-4D97-AF65-F5344CB8AC3E}">
        <p14:creationId xmlns:p14="http://schemas.microsoft.com/office/powerpoint/2010/main" val="240230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C9BAE-96C5-4C4D-643A-A8E70CA1205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1EAC144-8DEC-E24E-B016-F2863FBCF416}"/>
              </a:ext>
            </a:extLst>
          </p:cNvPr>
          <p:cNvPicPr>
            <a:picLocks noChangeAspect="1"/>
          </p:cNvPicPr>
          <p:nvPr/>
        </p:nvPicPr>
        <p:blipFill>
          <a:blip r:embed="rId3"/>
          <a:stretch>
            <a:fillRect/>
          </a:stretch>
        </p:blipFill>
        <p:spPr>
          <a:xfrm>
            <a:off x="292913" y="1686424"/>
            <a:ext cx="11006766" cy="4442994"/>
          </a:xfrm>
          <a:prstGeom prst="rect">
            <a:avLst/>
          </a:prstGeom>
        </p:spPr>
      </p:pic>
      <p:sp>
        <p:nvSpPr>
          <p:cNvPr id="4" name="Title 1">
            <a:extLst>
              <a:ext uri="{FF2B5EF4-FFF2-40B4-BE49-F238E27FC236}">
                <a16:creationId xmlns:a16="http://schemas.microsoft.com/office/drawing/2014/main" id="{859E2FA0-0443-E2A1-9759-83B391713081}"/>
              </a:ext>
            </a:extLst>
          </p:cNvPr>
          <p:cNvSpPr txBox="1">
            <a:spLocks/>
          </p:cNvSpPr>
          <p:nvPr/>
        </p:nvSpPr>
        <p:spPr>
          <a:xfrm>
            <a:off x="292913" y="484835"/>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Using AI in your personal statement</a:t>
            </a:r>
          </a:p>
        </p:txBody>
      </p:sp>
      <p:sp>
        <p:nvSpPr>
          <p:cNvPr id="25" name="Rectangle 24">
            <a:extLst>
              <a:ext uri="{FF2B5EF4-FFF2-40B4-BE49-F238E27FC236}">
                <a16:creationId xmlns:a16="http://schemas.microsoft.com/office/drawing/2014/main" id="{8A0393CC-A816-42EF-507E-E0F78E6942F8}"/>
              </a:ext>
            </a:extLst>
          </p:cNvPr>
          <p:cNvSpPr/>
          <p:nvPr/>
        </p:nvSpPr>
        <p:spPr>
          <a:xfrm>
            <a:off x="3062908" y="3117389"/>
            <a:ext cx="1800000"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4" name="Rectangle 53">
            <a:extLst>
              <a:ext uri="{FF2B5EF4-FFF2-40B4-BE49-F238E27FC236}">
                <a16:creationId xmlns:a16="http://schemas.microsoft.com/office/drawing/2014/main" id="{E6FC8264-50E2-E5ED-095B-54C0E35412CE}"/>
              </a:ext>
            </a:extLst>
          </p:cNvPr>
          <p:cNvSpPr/>
          <p:nvPr/>
        </p:nvSpPr>
        <p:spPr>
          <a:xfrm>
            <a:off x="7431512" y="3117389"/>
            <a:ext cx="1704184"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pic>
        <p:nvPicPr>
          <p:cNvPr id="2" name="Picture 1">
            <a:hlinkClick r:id="rId4"/>
            <a:extLst>
              <a:ext uri="{FF2B5EF4-FFF2-40B4-BE49-F238E27FC236}">
                <a16:creationId xmlns:a16="http://schemas.microsoft.com/office/drawing/2014/main" id="{267673C7-7CCF-874B-D051-047829734D35}"/>
              </a:ext>
            </a:extLst>
          </p:cNvPr>
          <p:cNvPicPr>
            <a:picLocks noChangeAspect="1"/>
          </p:cNvPicPr>
          <p:nvPr/>
        </p:nvPicPr>
        <p:blipFill>
          <a:blip r:embed="rId5"/>
          <a:stretch>
            <a:fillRect/>
          </a:stretch>
        </p:blipFill>
        <p:spPr>
          <a:xfrm>
            <a:off x="8643216" y="3983808"/>
            <a:ext cx="4090771" cy="4084674"/>
          </a:xfrm>
          <a:prstGeom prst="rect">
            <a:avLst/>
          </a:prstGeom>
        </p:spPr>
      </p:pic>
      <p:sp>
        <p:nvSpPr>
          <p:cNvPr id="10" name="TextBox 9">
            <a:extLst>
              <a:ext uri="{FF2B5EF4-FFF2-40B4-BE49-F238E27FC236}">
                <a16:creationId xmlns:a16="http://schemas.microsoft.com/office/drawing/2014/main" id="{1F05F9B2-1D09-0471-B17C-12BEF652F5E1}"/>
              </a:ext>
            </a:extLst>
          </p:cNvPr>
          <p:cNvSpPr txBox="1"/>
          <p:nvPr/>
        </p:nvSpPr>
        <p:spPr>
          <a:xfrm>
            <a:off x="550550" y="1882101"/>
            <a:ext cx="10288138" cy="4247317"/>
          </a:xfrm>
          <a:prstGeom prst="rect">
            <a:avLst/>
          </a:prstGeom>
          <a:noFill/>
        </p:spPr>
        <p:txBody>
          <a:bodyPr wrap="square" rtlCol="0">
            <a:spAutoFit/>
          </a:bodyPr>
          <a:lstStyle/>
          <a:p>
            <a:r>
              <a:rPr lang="en-GB" dirty="0">
                <a:latin typeface="Roboto" panose="02000000000000000000" pitchFamily="2" charset="0"/>
                <a:ea typeface="Roboto" panose="02000000000000000000" pitchFamily="2" charset="0"/>
                <a:cs typeface="Roboto" panose="02000000000000000000" pitchFamily="2" charset="0"/>
              </a:rPr>
              <a:t>AI features can support in researching and reviewing your personal statement document. Make sure you read UCAS </a:t>
            </a:r>
            <a:r>
              <a:rPr lang="en-GB" dirty="0">
                <a:latin typeface="Roboto" panose="02000000000000000000" pitchFamily="2" charset="0"/>
                <a:ea typeface="Roboto" panose="02000000000000000000" pitchFamily="2" charset="0"/>
                <a:cs typeface="Roboto" panose="02000000000000000000" pitchFamily="2" charset="0"/>
                <a:hlinkClick r:id="rId4"/>
              </a:rPr>
              <a:t>guidance on using AI </a:t>
            </a:r>
            <a:r>
              <a:rPr lang="en-GB" dirty="0">
                <a:latin typeface="Roboto" panose="02000000000000000000" pitchFamily="2" charset="0"/>
                <a:ea typeface="Roboto" panose="02000000000000000000" pitchFamily="2" charset="0"/>
                <a:cs typeface="Roboto" panose="02000000000000000000" pitchFamily="2" charset="0"/>
              </a:rPr>
              <a:t>when writing your personal statement. </a:t>
            </a:r>
          </a:p>
          <a:p>
            <a:endParaRPr lang="en-GB" dirty="0">
              <a:latin typeface="Roboto" panose="02000000000000000000" pitchFamily="2" charset="0"/>
              <a:ea typeface="Roboto" panose="02000000000000000000" pitchFamily="2" charset="0"/>
              <a:cs typeface="Roboto" panose="02000000000000000000" pitchFamily="2" charset="0"/>
            </a:endParaRPr>
          </a:p>
          <a:p>
            <a:r>
              <a:rPr lang="en-GB" dirty="0">
                <a:latin typeface="Roboto" panose="02000000000000000000" pitchFamily="2" charset="0"/>
                <a:ea typeface="Roboto" panose="02000000000000000000" pitchFamily="2" charset="0"/>
                <a:cs typeface="Roboto" panose="02000000000000000000" pitchFamily="2" charset="0"/>
              </a:rPr>
              <a:t>There are a few ways AI tools can assist you. </a:t>
            </a:r>
          </a:p>
          <a:p>
            <a:endParaRPr lang="en-GB" dirty="0">
              <a:latin typeface="Roboto" panose="02000000000000000000" pitchFamily="2" charset="0"/>
              <a:ea typeface="Roboto" panose="02000000000000000000" pitchFamily="2" charset="0"/>
              <a:cs typeface="Roboto" panose="02000000000000000000" pitchFamily="2" charset="0"/>
            </a:endParaRPr>
          </a:p>
          <a:p>
            <a:pPr marL="285750" indent="-285750" algn="l">
              <a:buFont typeface="Arial" panose="020B0604020202020204" pitchFamily="34" charset="0"/>
              <a:buChar char="•"/>
            </a:pPr>
            <a:r>
              <a:rPr lang="en-GB" b="1" i="0" dirty="0">
                <a:solidFill>
                  <a:srgbClr val="3B92D9"/>
                </a:solidFill>
                <a:effectLst/>
                <a:latin typeface="Roboto" panose="02000000000000000000" pitchFamily="2" charset="0"/>
              </a:rPr>
              <a:t>Brainstorm some ideas </a:t>
            </a:r>
            <a:r>
              <a:rPr lang="en-GB" b="0" i="0" dirty="0">
                <a:solidFill>
                  <a:srgbClr val="000000"/>
                </a:solidFill>
                <a:effectLst/>
                <a:latin typeface="Roboto" panose="02000000000000000000" pitchFamily="2" charset="0"/>
              </a:rPr>
              <a:t>about topics that are relevant to your chosen subject, which you can then relate to your own experiences and opinions. Or you could ask it to list skills that are relevant to the course you're applying for, allowing you to think about your own talents and how to convey them.</a:t>
            </a:r>
          </a:p>
          <a:p>
            <a:pPr marL="285750" indent="-285750" algn="l">
              <a:buFont typeface="Arial" panose="020B0604020202020204" pitchFamily="34" charset="0"/>
              <a:buChar char="•"/>
            </a:pPr>
            <a:endParaRPr lang="en-GB" b="1" i="0" dirty="0">
              <a:solidFill>
                <a:srgbClr val="000000"/>
              </a:solidFill>
              <a:effectLst/>
              <a:latin typeface="Roboto" panose="02000000000000000000" pitchFamily="2" charset="0"/>
            </a:endParaRPr>
          </a:p>
          <a:p>
            <a:pPr marL="285750" indent="-285750" algn="l">
              <a:buFont typeface="Arial" panose="020B0604020202020204" pitchFamily="34" charset="0"/>
              <a:buChar char="•"/>
            </a:pPr>
            <a:r>
              <a:rPr lang="en-GB" b="1" i="0" dirty="0">
                <a:solidFill>
                  <a:schemeClr val="accent5"/>
                </a:solidFill>
                <a:effectLst/>
                <a:latin typeface="Roboto" panose="02000000000000000000" pitchFamily="2" charset="0"/>
              </a:rPr>
              <a:t>Help with structure </a:t>
            </a:r>
            <a:r>
              <a:rPr lang="en-GB" i="0" dirty="0">
                <a:solidFill>
                  <a:srgbClr val="000000"/>
                </a:solidFill>
                <a:effectLst/>
                <a:latin typeface="Roboto" panose="02000000000000000000" pitchFamily="2" charset="0"/>
              </a:rPr>
              <a:t>y</a:t>
            </a:r>
            <a:r>
              <a:rPr lang="en-GB" b="0" i="0" dirty="0">
                <a:solidFill>
                  <a:srgbClr val="000000"/>
                </a:solidFill>
                <a:effectLst/>
                <a:latin typeface="Roboto" panose="02000000000000000000" pitchFamily="2" charset="0"/>
              </a:rPr>
              <a:t>ou may want some suggestions of structuring your personal statement. </a:t>
            </a:r>
          </a:p>
          <a:p>
            <a:pPr marL="285750" indent="-285750" algn="l">
              <a:buFont typeface="Arial" panose="020B0604020202020204" pitchFamily="34" charset="0"/>
              <a:buChar char="•"/>
            </a:pPr>
            <a:endParaRPr lang="en-GB" dirty="0">
              <a:solidFill>
                <a:srgbClr val="000000"/>
              </a:solidFill>
              <a:latin typeface="Roboto" panose="02000000000000000000" pitchFamily="2" charset="0"/>
            </a:endParaRPr>
          </a:p>
          <a:p>
            <a:pPr marL="285750" indent="-285750">
              <a:buFont typeface="Arial" panose="020B0604020202020204" pitchFamily="34" charset="0"/>
              <a:buChar char="•"/>
            </a:pPr>
            <a:r>
              <a:rPr lang="en-GB" b="1" dirty="0">
                <a:solidFill>
                  <a:schemeClr val="accent5"/>
                </a:solidFill>
                <a:latin typeface="Roboto" panose="02000000000000000000" pitchFamily="2" charset="0"/>
              </a:rPr>
              <a:t>C</a:t>
            </a:r>
            <a:r>
              <a:rPr lang="en-GB" b="1" i="0" dirty="0">
                <a:solidFill>
                  <a:schemeClr val="accent5"/>
                </a:solidFill>
                <a:effectLst/>
                <a:latin typeface="Roboto" panose="02000000000000000000" pitchFamily="2" charset="0"/>
              </a:rPr>
              <a:t>hecking readability </a:t>
            </a:r>
            <a:r>
              <a:rPr lang="en-GB" i="0" dirty="0">
                <a:solidFill>
                  <a:srgbClr val="000000"/>
                </a:solidFill>
                <a:effectLst/>
                <a:latin typeface="Roboto" panose="02000000000000000000" pitchFamily="2" charset="0"/>
              </a:rPr>
              <a:t>for example </a:t>
            </a:r>
            <a:r>
              <a:rPr lang="en-GB" b="0" i="0" dirty="0">
                <a:solidFill>
                  <a:srgbClr val="000000"/>
                </a:solidFill>
                <a:effectLst/>
                <a:latin typeface="Roboto" panose="02000000000000000000" pitchFamily="2" charset="0"/>
              </a:rPr>
              <a:t>ways to rephrase certain sentences to make them more concise, while maintaining their meaning.</a:t>
            </a:r>
          </a:p>
          <a:p>
            <a:endParaRPr lang="en-GB"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0858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4C654-5A26-13EA-CE02-17F6F71E1C3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B3B410C-BD55-2406-A437-30B4B3828E71}"/>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rgbClr val="3B92D9"/>
                </a:solidFill>
                <a:effectLst/>
                <a:uLnTx/>
                <a:uFillTx/>
                <a:latin typeface="Apricus Black" pitchFamily="2" charset="0"/>
                <a:ea typeface="Roboto" panose="02000000000000000000" pitchFamily="2" charset="0"/>
                <a:cs typeface="Roboto" panose="02000000000000000000" pitchFamily="2" charset="0"/>
              </a:rPr>
              <a:t>AI Dos and don’ts</a:t>
            </a:r>
          </a:p>
        </p:txBody>
      </p:sp>
      <p:grpSp>
        <p:nvGrpSpPr>
          <p:cNvPr id="26" name="Group 25">
            <a:extLst>
              <a:ext uri="{FF2B5EF4-FFF2-40B4-BE49-F238E27FC236}">
                <a16:creationId xmlns:a16="http://schemas.microsoft.com/office/drawing/2014/main" id="{68FF0FDB-020B-E586-D992-95EAC994C954}"/>
              </a:ext>
            </a:extLst>
          </p:cNvPr>
          <p:cNvGrpSpPr/>
          <p:nvPr/>
        </p:nvGrpSpPr>
        <p:grpSpPr>
          <a:xfrm>
            <a:off x="2894695" y="1557336"/>
            <a:ext cx="3004796" cy="4469317"/>
            <a:chOff x="803275" y="1611772"/>
            <a:chExt cx="3004796" cy="4410667"/>
          </a:xfrm>
        </p:grpSpPr>
        <p:sp>
          <p:nvSpPr>
            <p:cNvPr id="3" name="Rectangle 2">
              <a:extLst>
                <a:ext uri="{FF2B5EF4-FFF2-40B4-BE49-F238E27FC236}">
                  <a16:creationId xmlns:a16="http://schemas.microsoft.com/office/drawing/2014/main" id="{4E146E2F-B859-159D-0E82-0C63C2D629C7}"/>
                </a:ext>
              </a:extLst>
            </p:cNvPr>
            <p:cNvSpPr/>
            <p:nvPr/>
          </p:nvSpPr>
          <p:spPr>
            <a:xfrm>
              <a:off x="803275" y="1611772"/>
              <a:ext cx="3004796" cy="4410667"/>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E610692B-A175-EBBF-7920-69F571A2A65F}"/>
                </a:ext>
              </a:extLst>
            </p:cNvPr>
            <p:cNvSpPr/>
            <p:nvPr/>
          </p:nvSpPr>
          <p:spPr>
            <a:xfrm>
              <a:off x="803275" y="1611774"/>
              <a:ext cx="3004796" cy="75509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18" name="TextBox 17">
              <a:extLst>
                <a:ext uri="{FF2B5EF4-FFF2-40B4-BE49-F238E27FC236}">
                  <a16:creationId xmlns:a16="http://schemas.microsoft.com/office/drawing/2014/main" id="{63594E3E-ED28-DB22-B0EA-ACED419F0E45}"/>
                </a:ext>
              </a:extLst>
            </p:cNvPr>
            <p:cNvSpPr txBox="1"/>
            <p:nvPr/>
          </p:nvSpPr>
          <p:spPr>
            <a:xfrm>
              <a:off x="1075304" y="1844714"/>
              <a:ext cx="243068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DO</a:t>
              </a:r>
              <a:endParaRPr kumimoji="0" lang="en-US" sz="16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1" name="TextBox 20">
              <a:extLst>
                <a:ext uri="{FF2B5EF4-FFF2-40B4-BE49-F238E27FC236}">
                  <a16:creationId xmlns:a16="http://schemas.microsoft.com/office/drawing/2014/main" id="{092089C8-2AFA-C865-C301-576C6C34DFF5}"/>
                </a:ext>
              </a:extLst>
            </p:cNvPr>
            <p:cNvSpPr txBox="1"/>
            <p:nvPr/>
          </p:nvSpPr>
          <p:spPr>
            <a:xfrm>
              <a:off x="989635" y="2590390"/>
              <a:ext cx="2627453" cy="3327826"/>
            </a:xfrm>
            <a:prstGeom prst="rect">
              <a:avLst/>
            </a:prstGeom>
            <a:noFill/>
          </p:spPr>
          <p:txBody>
            <a:bodyPr wrap="square"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Do use AI carefully and make sure you understand how the data you input is being used. Read our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hlinkClick r:id="rId3"/>
                </a:rPr>
                <a:t>guidance</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 </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Do fact check everything that AI tools suggest. They do get things wrong!</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Do double check if the universities or colleges you are applying to have specific guidance around using AI tools. </a:t>
              </a:r>
            </a:p>
          </p:txBody>
        </p:sp>
      </p:grpSp>
      <p:grpSp>
        <p:nvGrpSpPr>
          <p:cNvPr id="27" name="Group 26">
            <a:extLst>
              <a:ext uri="{FF2B5EF4-FFF2-40B4-BE49-F238E27FC236}">
                <a16:creationId xmlns:a16="http://schemas.microsoft.com/office/drawing/2014/main" id="{7F2D1D20-5BF4-E684-9BA0-F22987A65B42}"/>
              </a:ext>
            </a:extLst>
          </p:cNvPr>
          <p:cNvGrpSpPr/>
          <p:nvPr/>
        </p:nvGrpSpPr>
        <p:grpSpPr>
          <a:xfrm>
            <a:off x="6178831" y="1557338"/>
            <a:ext cx="3004796" cy="4474894"/>
            <a:chOff x="4593602" y="1611774"/>
            <a:chExt cx="3004796" cy="3983765"/>
          </a:xfrm>
        </p:grpSpPr>
        <p:sp>
          <p:nvSpPr>
            <p:cNvPr id="12" name="Rectangle 11">
              <a:extLst>
                <a:ext uri="{FF2B5EF4-FFF2-40B4-BE49-F238E27FC236}">
                  <a16:creationId xmlns:a16="http://schemas.microsoft.com/office/drawing/2014/main" id="{E83F500F-F2C6-77A3-B696-2238377B3192}"/>
                </a:ext>
              </a:extLst>
            </p:cNvPr>
            <p:cNvSpPr/>
            <p:nvPr/>
          </p:nvSpPr>
          <p:spPr>
            <a:xfrm>
              <a:off x="4593602" y="1611774"/>
              <a:ext cx="3004796" cy="3978798"/>
            </a:xfrm>
            <a:prstGeom prst="rect">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8289E93F-92B4-293F-96E4-2967363CE9D5}"/>
                </a:ext>
              </a:extLst>
            </p:cNvPr>
            <p:cNvSpPr/>
            <p:nvPr/>
          </p:nvSpPr>
          <p:spPr>
            <a:xfrm>
              <a:off x="4593602" y="1611775"/>
              <a:ext cx="3004796" cy="6961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E97E2815-FCB7-61AC-9130-94C547131076}"/>
                </a:ext>
              </a:extLst>
            </p:cNvPr>
            <p:cNvSpPr txBox="1"/>
            <p:nvPr/>
          </p:nvSpPr>
          <p:spPr>
            <a:xfrm>
              <a:off x="4855579" y="1826545"/>
              <a:ext cx="25695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DON’T</a:t>
              </a:r>
              <a:endParaRPr kumimoji="0" lang="en-US" sz="16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2" name="TextBox 21">
              <a:extLst>
                <a:ext uri="{FF2B5EF4-FFF2-40B4-BE49-F238E27FC236}">
                  <a16:creationId xmlns:a16="http://schemas.microsoft.com/office/drawing/2014/main" id="{912AAFE3-D7C5-C9AA-F830-28FDFC229FE9}"/>
                </a:ext>
              </a:extLst>
            </p:cNvPr>
            <p:cNvSpPr txBox="1"/>
            <p:nvPr/>
          </p:nvSpPr>
          <p:spPr>
            <a:xfrm>
              <a:off x="4707282" y="2593555"/>
              <a:ext cx="2837329" cy="3001984"/>
            </a:xfrm>
            <a:prstGeom prst="rect">
              <a:avLst/>
            </a:prstGeom>
            <a:noFill/>
          </p:spPr>
          <p:txBody>
            <a:bodyPr wrap="square" rtlCol="0">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Don’t copy and paste from AI tools and use as your final text.</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Don’t forget that AI can only state facts but cannot reflect your own skills, experiences and thoughts in your voice, which is what universities are looking for!</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Don’t forget to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hlinkClick r:id="rId3"/>
                </a:rPr>
                <a:t>check</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 how AI tools might use your data!</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endParaRPr>
            </a:p>
          </p:txBody>
        </p:sp>
      </p:grpSp>
      <p:pic>
        <p:nvPicPr>
          <p:cNvPr id="5" name="Picture 4">
            <a:extLst>
              <a:ext uri="{FF2B5EF4-FFF2-40B4-BE49-F238E27FC236}">
                <a16:creationId xmlns:a16="http://schemas.microsoft.com/office/drawing/2014/main" id="{C00DCFED-BB55-0412-3886-76844349F0B9}"/>
              </a:ext>
            </a:extLst>
          </p:cNvPr>
          <p:cNvPicPr>
            <a:picLocks noChangeAspect="1"/>
          </p:cNvPicPr>
          <p:nvPr/>
        </p:nvPicPr>
        <p:blipFill>
          <a:blip r:embed="rId4"/>
          <a:stretch>
            <a:fillRect/>
          </a:stretch>
        </p:blipFill>
        <p:spPr>
          <a:xfrm>
            <a:off x="9020848" y="3543298"/>
            <a:ext cx="3723456" cy="3718306"/>
          </a:xfrm>
          <a:prstGeom prst="rect">
            <a:avLst/>
          </a:prstGeom>
        </p:spPr>
      </p:pic>
      <p:sp>
        <p:nvSpPr>
          <p:cNvPr id="6" name="TextBox 5">
            <a:extLst>
              <a:ext uri="{FF2B5EF4-FFF2-40B4-BE49-F238E27FC236}">
                <a16:creationId xmlns:a16="http://schemas.microsoft.com/office/drawing/2014/main" id="{A71E2691-CCA9-43D1-076A-C880412D590D}"/>
              </a:ext>
            </a:extLst>
          </p:cNvPr>
          <p:cNvSpPr txBox="1"/>
          <p:nvPr/>
        </p:nvSpPr>
        <p:spPr>
          <a:xfrm>
            <a:off x="2908617" y="6096300"/>
            <a:ext cx="637476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Remember UCAS run checks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hlinkClick r:id="rId5"/>
              </a:rPr>
              <a:t>detect similarity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in personal statements.</a:t>
            </a:r>
            <a:endParaRPr kumimoji="0" lang="en-GB" sz="1800" b="0" i="0" u="none" strike="noStrike" kern="1200" cap="none" spc="0" normalizeH="0" baseline="0" noProof="0" dirty="0">
              <a:ln>
                <a:noFill/>
              </a:ln>
              <a:solidFill>
                <a:srgbClr val="1F2834"/>
              </a:solidFill>
              <a:effectLst/>
              <a:uLnTx/>
              <a:uFillTx/>
              <a:latin typeface="Aptos" panose="02110004020202020204"/>
              <a:ea typeface="+mn-ea"/>
              <a:cs typeface="+mn-cs"/>
            </a:endParaRPr>
          </a:p>
        </p:txBody>
      </p:sp>
    </p:spTree>
    <p:extLst>
      <p:ext uri="{BB962C8B-B14F-4D97-AF65-F5344CB8AC3E}">
        <p14:creationId xmlns:p14="http://schemas.microsoft.com/office/powerpoint/2010/main" val="9756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145AD0-9FED-9E9C-6694-EED1796CB8C2}"/>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Questions to ask your reviewer </a:t>
            </a:r>
          </a:p>
        </p:txBody>
      </p:sp>
      <p:grpSp>
        <p:nvGrpSpPr>
          <p:cNvPr id="26" name="Group 25">
            <a:extLst>
              <a:ext uri="{FF2B5EF4-FFF2-40B4-BE49-F238E27FC236}">
                <a16:creationId xmlns:a16="http://schemas.microsoft.com/office/drawing/2014/main" id="{E27C2E33-4F45-FEFF-931F-D1C9AAD98B27}"/>
              </a:ext>
            </a:extLst>
          </p:cNvPr>
          <p:cNvGrpSpPr/>
          <p:nvPr/>
        </p:nvGrpSpPr>
        <p:grpSpPr>
          <a:xfrm>
            <a:off x="803275" y="1553899"/>
            <a:ext cx="3004796" cy="3978798"/>
            <a:chOff x="803275" y="1611774"/>
            <a:chExt cx="3004796" cy="3978798"/>
          </a:xfrm>
        </p:grpSpPr>
        <p:sp>
          <p:nvSpPr>
            <p:cNvPr id="3" name="Rectangle 2">
              <a:extLst>
                <a:ext uri="{FF2B5EF4-FFF2-40B4-BE49-F238E27FC236}">
                  <a16:creationId xmlns:a16="http://schemas.microsoft.com/office/drawing/2014/main" id="{F158AA7B-6AD5-7ED3-AEAF-88950823B1F8}"/>
                </a:ext>
              </a:extLst>
            </p:cNvPr>
            <p:cNvSpPr/>
            <p:nvPr/>
          </p:nvSpPr>
          <p:spPr>
            <a:xfrm>
              <a:off x="803275" y="1611774"/>
              <a:ext cx="3004796" cy="3978798"/>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25887F3-38B1-FCDE-1743-6129FB86D2BF}"/>
                </a:ext>
              </a:extLst>
            </p:cNvPr>
            <p:cNvSpPr/>
            <p:nvPr/>
          </p:nvSpPr>
          <p:spPr>
            <a:xfrm>
              <a:off x="803275" y="1611774"/>
              <a:ext cx="3004796" cy="120087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44949F80-8703-6027-F198-3313AACEBE91}"/>
                </a:ext>
              </a:extLst>
            </p:cNvPr>
            <p:cNvSpPr txBox="1"/>
            <p:nvPr/>
          </p:nvSpPr>
          <p:spPr>
            <a:xfrm>
              <a:off x="989635" y="1969415"/>
              <a:ext cx="2430684" cy="338554"/>
            </a:xfrm>
            <a:prstGeom prst="rect">
              <a:avLst/>
            </a:prstGeom>
            <a:noFill/>
          </p:spPr>
          <p:txBody>
            <a:bodyPr wrap="square" rtlCol="0">
              <a:spAutoFit/>
            </a:bodyPr>
            <a:lstStyle/>
            <a:p>
              <a:pPr algn="ctr"/>
              <a: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t>Have I</a:t>
              </a:r>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a:t>
              </a:r>
              <a:endParaRPr lang="en-US" sz="1600" b="1" i="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1" name="TextBox 20">
              <a:extLst>
                <a:ext uri="{FF2B5EF4-FFF2-40B4-BE49-F238E27FC236}">
                  <a16:creationId xmlns:a16="http://schemas.microsoft.com/office/drawing/2014/main" id="{3A09BA18-8DC0-B0E7-A0F2-F6797FFBD711}"/>
                </a:ext>
              </a:extLst>
            </p:cNvPr>
            <p:cNvSpPr txBox="1"/>
            <p:nvPr/>
          </p:nvSpPr>
          <p:spPr>
            <a:xfrm>
              <a:off x="989635" y="3009418"/>
              <a:ext cx="2627453" cy="2318583"/>
            </a:xfrm>
            <a:prstGeom prst="rect">
              <a:avLst/>
            </a:prstGeom>
            <a:noFill/>
          </p:spPr>
          <p:txBody>
            <a:bodyPr wrap="square" rtlCol="0">
              <a:spAutoFit/>
            </a:bodyPr>
            <a:lstStyle/>
            <a:p>
              <a:pPr marL="285750" lvl="0" indent="-285750">
                <a:spcAft>
                  <a:spcPts val="1000"/>
                </a:spcAft>
                <a:buClr>
                  <a:schemeClr val="accent5"/>
                </a:buClr>
                <a:buFont typeface="Arial" panose="020B0604020202020204" pitchFamily="34" charset="0"/>
                <a:buChar char="•"/>
              </a:pPr>
              <a:r>
                <a:rPr lang="en-GB" sz="1600" b="1" dirty="0">
                  <a:latin typeface="Roboto"/>
                  <a:ea typeface="Roboto"/>
                  <a:cs typeface="Roboto"/>
                </a:rPr>
                <a:t>S</a:t>
              </a:r>
              <a:r>
                <a:rPr lang="en-GB" sz="1600" b="1" i="0" dirty="0">
                  <a:latin typeface="Roboto"/>
                  <a:ea typeface="Roboto"/>
                  <a:cs typeface="Roboto"/>
                </a:rPr>
                <a:t>hown</a:t>
              </a:r>
              <a:r>
                <a:rPr lang="en-GB" sz="1600" b="0" i="0" dirty="0">
                  <a:latin typeface="Roboto"/>
                  <a:ea typeface="Roboto"/>
                  <a:cs typeface="Roboto"/>
                </a:rPr>
                <a:t> my curiosity, knowledge and passion?</a:t>
              </a:r>
              <a:endParaRPr lang="en-US" sz="1600" dirty="0">
                <a:latin typeface="Roboto" panose="02000000000000000000" pitchFamily="2" charset="0"/>
                <a:ea typeface="Roboto" panose="02000000000000000000" pitchFamily="2" charset="0"/>
                <a:cs typeface="Roboto" panose="02000000000000000000" pitchFamily="2" charset="0"/>
              </a:endParaRPr>
            </a:p>
            <a:p>
              <a:pPr marL="285750" lvl="0" indent="-285750">
                <a:spcAft>
                  <a:spcPts val="1000"/>
                </a:spcAft>
                <a:buClr>
                  <a:schemeClr val="accent5"/>
                </a:buClr>
                <a:buFont typeface="Arial" panose="020B0604020202020204" pitchFamily="34" charset="0"/>
                <a:buChar char="•"/>
              </a:pPr>
              <a:r>
                <a:rPr lang="en-GB" sz="1600" b="1" dirty="0">
                  <a:latin typeface="Roboto"/>
                  <a:ea typeface="Roboto"/>
                  <a:cs typeface="Roboto"/>
                </a:rPr>
                <a:t>E</a:t>
              </a:r>
              <a:r>
                <a:rPr lang="en-GB" sz="1600" b="1" i="0" dirty="0">
                  <a:latin typeface="Roboto"/>
                  <a:ea typeface="Roboto"/>
                  <a:cs typeface="Roboto"/>
                </a:rPr>
                <a:t>videnced</a:t>
              </a:r>
              <a:r>
                <a:rPr lang="en-GB" sz="1600" b="0" i="0" dirty="0">
                  <a:latin typeface="Roboto"/>
                  <a:ea typeface="Roboto"/>
                  <a:cs typeface="Roboto"/>
                </a:rPr>
                <a:t> relevant skills and my potential?</a:t>
              </a:r>
              <a:endParaRPr lang="en-US" sz="1600" dirty="0">
                <a:latin typeface="Roboto" panose="02000000000000000000" pitchFamily="2" charset="0"/>
                <a:ea typeface="Roboto" panose="02000000000000000000" pitchFamily="2" charset="0"/>
                <a:cs typeface="Roboto" panose="02000000000000000000" pitchFamily="2" charset="0"/>
              </a:endParaRPr>
            </a:p>
            <a:p>
              <a:pPr marL="285750" lvl="0" indent="-285750">
                <a:spcAft>
                  <a:spcPts val="1000"/>
                </a:spcAft>
                <a:buClr>
                  <a:schemeClr val="accent5"/>
                </a:buClr>
                <a:buFont typeface="Arial" panose="020B0604020202020204" pitchFamily="34" charset="0"/>
                <a:buChar char="•"/>
              </a:pPr>
              <a:r>
                <a:rPr lang="en-GB" sz="1600" b="1" dirty="0">
                  <a:latin typeface="Roboto"/>
                  <a:ea typeface="Roboto"/>
                  <a:cs typeface="Roboto"/>
                </a:rPr>
                <a:t>C</a:t>
              </a:r>
              <a:r>
                <a:rPr lang="en-GB" sz="1600" b="1" i="0" dirty="0">
                  <a:latin typeface="Roboto"/>
                  <a:ea typeface="Roboto"/>
                  <a:cs typeface="Roboto"/>
                </a:rPr>
                <a:t>ommunicate</a:t>
              </a:r>
              <a:r>
                <a:rPr lang="en-GB" sz="1600" b="1" dirty="0">
                  <a:latin typeface="Roboto"/>
                  <a:ea typeface="Roboto"/>
                  <a:cs typeface="Roboto"/>
                </a:rPr>
                <a:t>d</a:t>
              </a:r>
              <a:r>
                <a:rPr lang="en-GB" sz="1600" b="0" i="0" dirty="0">
                  <a:latin typeface="Roboto"/>
                  <a:ea typeface="Roboto"/>
                  <a:cs typeface="Roboto"/>
                </a:rPr>
                <a:t> a genuine interest and a desire to learn more?</a:t>
              </a:r>
              <a:endParaRPr lang="en-US" sz="1600" dirty="0">
                <a:latin typeface="Roboto" panose="02000000000000000000" pitchFamily="2" charset="0"/>
                <a:ea typeface="Roboto" panose="02000000000000000000" pitchFamily="2" charset="0"/>
                <a:cs typeface="Roboto" panose="02000000000000000000" pitchFamily="2" charset="0"/>
              </a:endParaRPr>
            </a:p>
          </p:txBody>
        </p:sp>
      </p:grpSp>
      <p:grpSp>
        <p:nvGrpSpPr>
          <p:cNvPr id="27" name="Group 26">
            <a:extLst>
              <a:ext uri="{FF2B5EF4-FFF2-40B4-BE49-F238E27FC236}">
                <a16:creationId xmlns:a16="http://schemas.microsoft.com/office/drawing/2014/main" id="{7D71C415-B9E9-C6E2-8185-1B71D17CF927}"/>
              </a:ext>
            </a:extLst>
          </p:cNvPr>
          <p:cNvGrpSpPr/>
          <p:nvPr/>
        </p:nvGrpSpPr>
        <p:grpSpPr>
          <a:xfrm>
            <a:off x="4087411" y="1553899"/>
            <a:ext cx="3004796" cy="3978798"/>
            <a:chOff x="4593602" y="1611774"/>
            <a:chExt cx="3004796" cy="3978798"/>
          </a:xfrm>
        </p:grpSpPr>
        <p:sp>
          <p:nvSpPr>
            <p:cNvPr id="12" name="Rectangle 11">
              <a:extLst>
                <a:ext uri="{FF2B5EF4-FFF2-40B4-BE49-F238E27FC236}">
                  <a16:creationId xmlns:a16="http://schemas.microsoft.com/office/drawing/2014/main" id="{26D7CEE9-8AE1-775B-19C2-EF72F1F81FB3}"/>
                </a:ext>
              </a:extLst>
            </p:cNvPr>
            <p:cNvSpPr/>
            <p:nvPr/>
          </p:nvSpPr>
          <p:spPr>
            <a:xfrm>
              <a:off x="4593602" y="1611774"/>
              <a:ext cx="3004796" cy="3978798"/>
            </a:xfrm>
            <a:prstGeom prst="rect">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53218F6-6D5E-4169-4DF2-F5ECFF8332DD}"/>
                </a:ext>
              </a:extLst>
            </p:cNvPr>
            <p:cNvSpPr/>
            <p:nvPr/>
          </p:nvSpPr>
          <p:spPr>
            <a:xfrm>
              <a:off x="4593602" y="1611774"/>
              <a:ext cx="3004796" cy="12008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44325B22-B82F-36FF-7D93-BE77488EF404}"/>
                </a:ext>
              </a:extLst>
            </p:cNvPr>
            <p:cNvSpPr txBox="1"/>
            <p:nvPr/>
          </p:nvSpPr>
          <p:spPr>
            <a:xfrm>
              <a:off x="4822785" y="1846305"/>
              <a:ext cx="2569580" cy="584775"/>
            </a:xfrm>
            <a:prstGeom prst="rect">
              <a:avLst/>
            </a:prstGeom>
            <a:noFill/>
          </p:spPr>
          <p:txBody>
            <a:bodyPr wrap="square" rtlCol="0">
              <a:spAutoFit/>
            </a:bodyPr>
            <a:lstStyle/>
            <a:p>
              <a:pPr lvl="0" algn="ctr" rtl="0"/>
              <a: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t>Can you find evidence that I have…</a:t>
              </a:r>
              <a:endParaRPr lang="en-US" sz="1600" b="1" i="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2" name="TextBox 21">
              <a:extLst>
                <a:ext uri="{FF2B5EF4-FFF2-40B4-BE49-F238E27FC236}">
                  <a16:creationId xmlns:a16="http://schemas.microsoft.com/office/drawing/2014/main" id="{2BD4D773-3327-E802-E9F9-32F446CC108F}"/>
                </a:ext>
              </a:extLst>
            </p:cNvPr>
            <p:cNvSpPr txBox="1"/>
            <p:nvPr/>
          </p:nvSpPr>
          <p:spPr>
            <a:xfrm>
              <a:off x="4797706" y="3009418"/>
              <a:ext cx="2627453" cy="1993366"/>
            </a:xfrm>
            <a:prstGeom prst="rect">
              <a:avLst/>
            </a:prstGeom>
            <a:noFill/>
          </p:spPr>
          <p:txBody>
            <a:bodyPr wrap="square" rtlCol="0">
              <a:spAutoFit/>
            </a:bodyPr>
            <a:lstStyle/>
            <a:p>
              <a:pPr marL="228600" lvl="0" indent="-228600" algn="l" defTabSz="889000">
                <a:lnSpc>
                  <a:spcPct val="90000"/>
                </a:lnSpc>
                <a:spcBef>
                  <a:spcPct val="0"/>
                </a:spcBef>
                <a:spcAft>
                  <a:spcPts val="1000"/>
                </a:spcAft>
                <a:buClr>
                  <a:schemeClr val="tx1"/>
                </a:buClr>
                <a:buChar char="•"/>
              </a:pPr>
              <a:r>
                <a:rPr lang="en-GB" sz="1600" b="1" dirty="0">
                  <a:latin typeface="Roboto"/>
                  <a:ea typeface="Roboto"/>
                  <a:cs typeface="Roboto"/>
                </a:rPr>
                <a:t>L</a:t>
              </a:r>
              <a:r>
                <a:rPr lang="en-GB" sz="1600" b="1" i="0" kern="1200" dirty="0">
                  <a:latin typeface="Roboto"/>
                  <a:ea typeface="Roboto"/>
                  <a:cs typeface="Roboto"/>
                </a:rPr>
                <a:t>inked</a:t>
              </a:r>
              <a:r>
                <a:rPr lang="en-GB" sz="1600" b="0" i="0" kern="1200" dirty="0">
                  <a:latin typeface="Roboto"/>
                  <a:ea typeface="Roboto"/>
                  <a:cs typeface="Roboto"/>
                </a:rPr>
                <a:t> my academic, extra-curricular and other experiences to my chosen area(s) </a:t>
              </a:r>
              <a:br>
                <a:rPr lang="en-GB" sz="1600" b="0" i="0" kern="1200" dirty="0">
                  <a:latin typeface="Roboto"/>
                  <a:ea typeface="Roboto"/>
                  <a:cs typeface="Roboto"/>
                </a:rPr>
              </a:br>
              <a:r>
                <a:rPr lang="en-GB" sz="1600" b="0" i="0" kern="1200" dirty="0">
                  <a:latin typeface="Roboto"/>
                  <a:ea typeface="Roboto"/>
                  <a:cs typeface="Roboto"/>
                </a:rPr>
                <a:t>of study</a:t>
              </a:r>
              <a:r>
                <a:rPr lang="en-GB" sz="1600" dirty="0">
                  <a:latin typeface="Roboto"/>
                  <a:ea typeface="Roboto"/>
                  <a:cs typeface="Roboto"/>
                </a:rPr>
                <a:t>?</a:t>
              </a:r>
              <a:endParaRPr lang="en-GB" sz="1600" b="0" i="0" kern="1200" dirty="0">
                <a:latin typeface="Roboto"/>
                <a:ea typeface="Roboto"/>
                <a:cs typeface="Roboto"/>
              </a:endParaRPr>
            </a:p>
            <a:p>
              <a:pPr marL="228600" lvl="0" indent="-228600" algn="l" defTabSz="889000">
                <a:lnSpc>
                  <a:spcPct val="90000"/>
                </a:lnSpc>
                <a:spcBef>
                  <a:spcPct val="0"/>
                </a:spcBef>
                <a:spcAft>
                  <a:spcPts val="1000"/>
                </a:spcAft>
                <a:buClr>
                  <a:schemeClr val="tx1"/>
                </a:buClr>
                <a:buChar char="•"/>
              </a:pPr>
              <a:r>
                <a:rPr lang="en-GB" sz="1600" dirty="0">
                  <a:latin typeface="Roboto"/>
                  <a:ea typeface="Roboto"/>
                  <a:cs typeface="Roboto"/>
                </a:rPr>
                <a:t>U</a:t>
              </a:r>
              <a:r>
                <a:rPr lang="en-GB" sz="1600" b="0" i="0" kern="1200" dirty="0">
                  <a:latin typeface="Roboto"/>
                  <a:ea typeface="Roboto"/>
                  <a:cs typeface="Roboto"/>
                </a:rPr>
                <a:t>sed relevant </a:t>
              </a:r>
              <a:r>
                <a:rPr lang="en-GB" sz="1600" b="1" i="0" kern="1200" dirty="0">
                  <a:latin typeface="Roboto"/>
                  <a:ea typeface="Roboto"/>
                  <a:cs typeface="Roboto"/>
                </a:rPr>
                <a:t>examples</a:t>
              </a:r>
              <a:r>
                <a:rPr lang="en-GB" sz="1600" b="0" i="0" kern="1200" dirty="0">
                  <a:latin typeface="Roboto"/>
                  <a:ea typeface="Roboto"/>
                  <a:cs typeface="Roboto"/>
                </a:rPr>
                <a:t> throughout my personal statement</a:t>
              </a:r>
              <a:r>
                <a:rPr lang="en-GB" sz="1600" dirty="0">
                  <a:latin typeface="Roboto"/>
                  <a:ea typeface="Roboto"/>
                  <a:cs typeface="Roboto"/>
                </a:rPr>
                <a:t>?</a:t>
              </a:r>
              <a:endParaRPr lang="en-GB" sz="1600" b="0" i="0" kern="1200" dirty="0">
                <a:latin typeface="Roboto"/>
                <a:ea typeface="Roboto"/>
                <a:cs typeface="Roboto"/>
              </a:endParaRPr>
            </a:p>
          </p:txBody>
        </p:sp>
      </p:grpSp>
      <p:grpSp>
        <p:nvGrpSpPr>
          <p:cNvPr id="28" name="Group 27">
            <a:extLst>
              <a:ext uri="{FF2B5EF4-FFF2-40B4-BE49-F238E27FC236}">
                <a16:creationId xmlns:a16="http://schemas.microsoft.com/office/drawing/2014/main" id="{4765F6F2-ACB4-F60F-7C3C-5202C5C3AE64}"/>
              </a:ext>
            </a:extLst>
          </p:cNvPr>
          <p:cNvGrpSpPr/>
          <p:nvPr/>
        </p:nvGrpSpPr>
        <p:grpSpPr>
          <a:xfrm>
            <a:off x="7371547" y="1553899"/>
            <a:ext cx="3004796" cy="4370813"/>
            <a:chOff x="8378523" y="1611774"/>
            <a:chExt cx="3004796" cy="4370813"/>
          </a:xfrm>
        </p:grpSpPr>
        <p:sp>
          <p:nvSpPr>
            <p:cNvPr id="14" name="Rectangle 13">
              <a:extLst>
                <a:ext uri="{FF2B5EF4-FFF2-40B4-BE49-F238E27FC236}">
                  <a16:creationId xmlns:a16="http://schemas.microsoft.com/office/drawing/2014/main" id="{4681BD0A-ED25-5783-34B1-AF7C511FC776}"/>
                </a:ext>
              </a:extLst>
            </p:cNvPr>
            <p:cNvSpPr/>
            <p:nvPr/>
          </p:nvSpPr>
          <p:spPr>
            <a:xfrm>
              <a:off x="8378523" y="1611774"/>
              <a:ext cx="3004796" cy="3978798"/>
            </a:xfrm>
            <a:prstGeom prst="rect">
              <a:avLst/>
            </a:prstGeom>
            <a:solidFill>
              <a:schemeClr val="accent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F8B8D23-AB38-0F76-94F4-2018B429622D}"/>
                </a:ext>
              </a:extLst>
            </p:cNvPr>
            <p:cNvSpPr/>
            <p:nvPr/>
          </p:nvSpPr>
          <p:spPr>
            <a:xfrm>
              <a:off x="8378523" y="1611774"/>
              <a:ext cx="3004796" cy="12008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745989C-FB8D-790E-7856-56369D0EA931}"/>
                </a:ext>
              </a:extLst>
            </p:cNvPr>
            <p:cNvSpPr txBox="1"/>
            <p:nvPr/>
          </p:nvSpPr>
          <p:spPr>
            <a:xfrm>
              <a:off x="8665579" y="1723193"/>
              <a:ext cx="2430684" cy="830997"/>
            </a:xfrm>
            <a:prstGeom prst="rect">
              <a:avLst/>
            </a:prstGeom>
            <a:noFill/>
          </p:spPr>
          <p:txBody>
            <a:bodyPr wrap="square" rtlCol="0">
              <a:spAutoFit/>
            </a:bodyPr>
            <a:lstStyle/>
            <a:p>
              <a:pPr lvl="0" algn="ctr" rtl="0"/>
              <a: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t>Have I used PEEL effectively when writing by…</a:t>
              </a:r>
              <a:endParaRPr lang="en-US" sz="1600" b="1" i="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3" name="TextBox 22">
              <a:extLst>
                <a:ext uri="{FF2B5EF4-FFF2-40B4-BE49-F238E27FC236}">
                  <a16:creationId xmlns:a16="http://schemas.microsoft.com/office/drawing/2014/main" id="{B0473761-C076-9EB4-2608-2FA8647E0C21}"/>
                </a:ext>
              </a:extLst>
            </p:cNvPr>
            <p:cNvSpPr txBox="1"/>
            <p:nvPr/>
          </p:nvSpPr>
          <p:spPr>
            <a:xfrm>
              <a:off x="8378523" y="2915081"/>
              <a:ext cx="2627453" cy="3067506"/>
            </a:xfrm>
            <a:prstGeom prst="rect">
              <a:avLst/>
            </a:prstGeom>
            <a:noFill/>
          </p:spPr>
          <p:txBody>
            <a:bodyPr wrap="square" rtlCol="0">
              <a:spAutoFit/>
            </a:bodyPr>
            <a:lstStyle/>
            <a:p>
              <a:pPr marL="285750" lvl="0" indent="-285750">
                <a:spcAft>
                  <a:spcPts val="1000"/>
                </a:spcAft>
                <a:buClr>
                  <a:schemeClr val="accent2"/>
                </a:buClr>
                <a:buFont typeface="Arial" panose="020B0604020202020204" pitchFamily="34" charset="0"/>
                <a:buChar char="•"/>
              </a:pPr>
              <a:r>
                <a:rPr lang="en-GB" sz="1600" dirty="0">
                  <a:latin typeface="Roboto"/>
                  <a:ea typeface="Roboto"/>
                  <a:cs typeface="Roboto"/>
                </a:rPr>
                <a:t>Making a clear </a:t>
              </a:r>
              <a:r>
                <a:rPr lang="en-GB" sz="1600" b="1" dirty="0">
                  <a:latin typeface="Roboto"/>
                  <a:ea typeface="Roboto"/>
                  <a:cs typeface="Roboto"/>
                </a:rPr>
                <a:t>point?</a:t>
              </a:r>
            </a:p>
            <a:p>
              <a:pPr marL="285750" lvl="0" indent="-285750">
                <a:spcAft>
                  <a:spcPts val="1000"/>
                </a:spcAft>
                <a:buClr>
                  <a:schemeClr val="accent2"/>
                </a:buClr>
                <a:buFont typeface="Arial" panose="020B0604020202020204" pitchFamily="34" charset="0"/>
                <a:buChar char="•"/>
              </a:pPr>
              <a:r>
                <a:rPr lang="en-GB" sz="1600" dirty="0">
                  <a:latin typeface="Roboto"/>
                  <a:ea typeface="Roboto"/>
                  <a:cs typeface="Roboto"/>
                </a:rPr>
                <a:t>Backing it up with clear </a:t>
              </a:r>
              <a:r>
                <a:rPr lang="en-GB" sz="1600" b="1" dirty="0">
                  <a:latin typeface="Roboto"/>
                  <a:ea typeface="Roboto"/>
                  <a:cs typeface="Roboto"/>
                </a:rPr>
                <a:t>evidence and examples? </a:t>
              </a:r>
            </a:p>
            <a:p>
              <a:pPr marL="285750" lvl="0" indent="-285750">
                <a:spcAft>
                  <a:spcPts val="1000"/>
                </a:spcAft>
                <a:buClr>
                  <a:schemeClr val="accent2"/>
                </a:buClr>
                <a:buFont typeface="Arial" panose="020B0604020202020204" pitchFamily="34" charset="0"/>
                <a:buChar char="•"/>
              </a:pPr>
              <a:r>
                <a:rPr lang="en-GB" sz="1600" dirty="0">
                  <a:latin typeface="Roboto"/>
                  <a:ea typeface="Roboto"/>
                  <a:cs typeface="Roboto"/>
                </a:rPr>
                <a:t>Clearly </a:t>
              </a:r>
              <a:r>
                <a:rPr lang="en-GB" sz="1600" b="1" dirty="0">
                  <a:latin typeface="Roboto"/>
                  <a:ea typeface="Roboto"/>
                  <a:cs typeface="Roboto"/>
                </a:rPr>
                <a:t>explaining</a:t>
              </a:r>
              <a:r>
                <a:rPr lang="en-GB" sz="1600" dirty="0">
                  <a:latin typeface="Roboto"/>
                  <a:ea typeface="Roboto"/>
                  <a:cs typeface="Roboto"/>
                </a:rPr>
                <a:t> how evidence supports my points?</a:t>
              </a:r>
            </a:p>
            <a:p>
              <a:pPr marL="285750" lvl="0" indent="-285750">
                <a:spcAft>
                  <a:spcPts val="1000"/>
                </a:spcAft>
                <a:buClr>
                  <a:schemeClr val="accent2"/>
                </a:buClr>
                <a:buFont typeface="Arial" panose="020B0604020202020204" pitchFamily="34" charset="0"/>
                <a:buChar char="•"/>
              </a:pPr>
              <a:r>
                <a:rPr lang="en-GB" sz="1600" dirty="0">
                  <a:latin typeface="Roboto"/>
                  <a:ea typeface="Roboto"/>
                  <a:cs typeface="Roboto"/>
                </a:rPr>
                <a:t>Making </a:t>
              </a:r>
              <a:r>
                <a:rPr lang="en-GB" sz="1600" b="1" dirty="0">
                  <a:latin typeface="Roboto"/>
                  <a:ea typeface="Roboto"/>
                  <a:cs typeface="Roboto"/>
                </a:rPr>
                <a:t>links </a:t>
              </a:r>
              <a:r>
                <a:rPr lang="en-GB" sz="1600" dirty="0">
                  <a:latin typeface="Roboto"/>
                  <a:ea typeface="Roboto"/>
                  <a:cs typeface="Roboto"/>
                </a:rPr>
                <a:t>back to the course(s)?</a:t>
              </a:r>
            </a:p>
            <a:p>
              <a:pPr marL="285750" lvl="0" indent="-285750">
                <a:spcAft>
                  <a:spcPts val="1000"/>
                </a:spcAft>
                <a:buClr>
                  <a:schemeClr val="accent2"/>
                </a:buClr>
                <a:buFont typeface="Arial" panose="020B0604020202020204" pitchFamily="34" charset="0"/>
                <a:buChar char="•"/>
              </a:pPr>
              <a:endParaRPr lang="en-GB" sz="1600" dirty="0">
                <a:latin typeface="Roboto"/>
                <a:ea typeface="Roboto"/>
                <a:cs typeface="Roboto"/>
              </a:endParaRPr>
            </a:p>
          </p:txBody>
        </p:sp>
      </p:grpSp>
      <p:pic>
        <p:nvPicPr>
          <p:cNvPr id="5" name="Picture 4">
            <a:extLst>
              <a:ext uri="{FF2B5EF4-FFF2-40B4-BE49-F238E27FC236}">
                <a16:creationId xmlns:a16="http://schemas.microsoft.com/office/drawing/2014/main" id="{F9D029E6-74FF-9A18-B7F4-CE3F83D460EF}"/>
              </a:ext>
            </a:extLst>
          </p:cNvPr>
          <p:cNvPicPr>
            <a:picLocks noChangeAspect="1"/>
          </p:cNvPicPr>
          <p:nvPr/>
        </p:nvPicPr>
        <p:blipFill>
          <a:blip r:embed="rId3"/>
          <a:stretch>
            <a:fillRect/>
          </a:stretch>
        </p:blipFill>
        <p:spPr>
          <a:xfrm>
            <a:off x="9020848" y="3543298"/>
            <a:ext cx="3723456" cy="3718306"/>
          </a:xfrm>
          <a:prstGeom prst="rect">
            <a:avLst/>
          </a:prstGeom>
        </p:spPr>
      </p:pic>
    </p:spTree>
    <p:extLst>
      <p:ext uri="{BB962C8B-B14F-4D97-AF65-F5344CB8AC3E}">
        <p14:creationId xmlns:p14="http://schemas.microsoft.com/office/powerpoint/2010/main" val="4358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52D7F230-13E2-A943-3B77-37ADE3994C6D}"/>
              </a:ext>
            </a:extLst>
          </p:cNvPr>
          <p:cNvSpPr/>
          <p:nvPr/>
        </p:nvSpPr>
        <p:spPr>
          <a:xfrm>
            <a:off x="4259823" y="1965009"/>
            <a:ext cx="2938272" cy="2938272"/>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7A53203A-0B1D-F80A-EDAA-A8A2C00E4EB3}"/>
              </a:ext>
            </a:extLst>
          </p:cNvPr>
          <p:cNvSpPr/>
          <p:nvPr/>
        </p:nvSpPr>
        <p:spPr>
          <a:xfrm>
            <a:off x="7376357" y="1981827"/>
            <a:ext cx="2938272" cy="293827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51145AD0-9FED-9E9C-6694-EED1796CB8C2}"/>
              </a:ext>
            </a:extLst>
          </p:cNvPr>
          <p:cNvSpPr txBox="1">
            <a:spLocks/>
          </p:cNvSpPr>
          <p:nvPr/>
        </p:nvSpPr>
        <p:spPr>
          <a:xfrm>
            <a:off x="803275" y="60248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GB" sz="6000" dirty="0">
                <a:solidFill>
                  <a:schemeClr val="accent5"/>
                </a:solidFill>
                <a:latin typeface="Apricus Black" pitchFamily="2" charset="0"/>
              </a:rPr>
              <a:t>Also remember</a:t>
            </a:r>
            <a:r>
              <a:rPr kumimoji="0" lang="en-GB" sz="6000" u="none" strike="noStrike" kern="1200" cap="none" spc="0" normalizeH="0" baseline="0" noProof="0" dirty="0">
                <a:ln>
                  <a:noFill/>
                </a:ln>
                <a:solidFill>
                  <a:schemeClr val="accent5"/>
                </a:solidFill>
                <a:effectLst/>
                <a:uLnTx/>
                <a:uFillTx/>
                <a:latin typeface="Apricus Black" pitchFamily="2" charset="0"/>
              </a:rPr>
              <a:t>...</a:t>
            </a:r>
          </a:p>
        </p:txBody>
      </p:sp>
      <p:sp>
        <p:nvSpPr>
          <p:cNvPr id="11" name="Oval 10">
            <a:extLst>
              <a:ext uri="{FF2B5EF4-FFF2-40B4-BE49-F238E27FC236}">
                <a16:creationId xmlns:a16="http://schemas.microsoft.com/office/drawing/2014/main" id="{24EFCFDC-3B18-7B52-5802-120336443977}"/>
              </a:ext>
            </a:extLst>
          </p:cNvPr>
          <p:cNvSpPr/>
          <p:nvPr/>
        </p:nvSpPr>
        <p:spPr>
          <a:xfrm>
            <a:off x="1143289" y="1965009"/>
            <a:ext cx="2938272" cy="2938272"/>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E87F5A-5D57-C746-0E6F-97BC8576BF8F}"/>
              </a:ext>
            </a:extLst>
          </p:cNvPr>
          <p:cNvSpPr txBox="1"/>
          <p:nvPr/>
        </p:nvSpPr>
        <p:spPr>
          <a:xfrm>
            <a:off x="1446599" y="2881274"/>
            <a:ext cx="2309311" cy="968214"/>
          </a:xfrm>
          <a:prstGeom prst="rect">
            <a:avLst/>
          </a:prstGeom>
          <a:noFill/>
        </p:spPr>
        <p:txBody>
          <a:bodyPr wrap="square" lIns="0" tIns="0" rIns="0" bIns="0" rtlCol="0">
            <a:spAutoFit/>
          </a:bodyPr>
          <a:lstStyle/>
          <a:p>
            <a:pPr algn="ctr">
              <a:lnSpc>
                <a:spcPts val="2600"/>
              </a:lnSpc>
            </a:pPr>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To only share your personal statement with people you trust. </a:t>
            </a:r>
            <a:endParaRPr lang="en-US" sz="16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0" name="TextBox 9">
            <a:extLst>
              <a:ext uri="{FF2B5EF4-FFF2-40B4-BE49-F238E27FC236}">
                <a16:creationId xmlns:a16="http://schemas.microsoft.com/office/drawing/2014/main" id="{E68AC9A4-7372-6B93-0652-2FA78F727192}"/>
              </a:ext>
            </a:extLst>
          </p:cNvPr>
          <p:cNvSpPr txBox="1"/>
          <p:nvPr/>
        </p:nvSpPr>
        <p:spPr>
          <a:xfrm>
            <a:off x="4723467" y="2451474"/>
            <a:ext cx="2010984" cy="1968488"/>
          </a:xfrm>
          <a:prstGeom prst="rect">
            <a:avLst/>
          </a:prstGeom>
          <a:noFill/>
        </p:spPr>
        <p:txBody>
          <a:bodyPr wrap="square" lIns="0" tIns="0" rIns="0" bIns="0" rtlCol="0">
            <a:spAutoFit/>
          </a:bodyPr>
          <a:lstStyle/>
          <a:p>
            <a:pPr algn="ctr">
              <a:lnSpc>
                <a:spcPts val="2600"/>
              </a:lnSpc>
            </a:pPr>
            <a:r>
              <a:rPr lang="en-GB" sz="1600" b="1" dirty="0">
                <a:solidFill>
                  <a:schemeClr val="bg1"/>
                </a:solidFill>
                <a:latin typeface="Roboto" panose="02000000000000000000" pitchFamily="2" charset="0"/>
                <a:ea typeface="Roboto" panose="02000000000000000000" pitchFamily="2" charset="0"/>
                <a:cs typeface="Roboto" panose="02000000000000000000" pitchFamily="2" charset="0"/>
              </a:rPr>
              <a:t>Get feedback from one person at a time. Make any relevant changes before asking for further feedback.</a:t>
            </a:r>
            <a:endParaRPr lang="en-US" sz="16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9" name="TextBox 18">
            <a:extLst>
              <a:ext uri="{FF2B5EF4-FFF2-40B4-BE49-F238E27FC236}">
                <a16:creationId xmlns:a16="http://schemas.microsoft.com/office/drawing/2014/main" id="{9A7E13CA-84AF-55BC-05E2-A449334353E0}"/>
              </a:ext>
            </a:extLst>
          </p:cNvPr>
          <p:cNvSpPr txBox="1"/>
          <p:nvPr/>
        </p:nvSpPr>
        <p:spPr>
          <a:xfrm>
            <a:off x="7880270" y="2544643"/>
            <a:ext cx="1930446" cy="1641475"/>
          </a:xfrm>
          <a:prstGeom prst="rect">
            <a:avLst/>
          </a:prstGeom>
          <a:noFill/>
        </p:spPr>
        <p:txBody>
          <a:bodyPr wrap="square" lIns="0" tIns="0" rIns="0" bIns="0" rtlCol="0">
            <a:spAutoFit/>
          </a:bodyPr>
          <a:lstStyle/>
          <a:p>
            <a:pPr algn="ctr">
              <a:lnSpc>
                <a:spcPts val="2600"/>
              </a:lnSpc>
            </a:pPr>
            <a:r>
              <a:rPr lang="en-GB" b="1" dirty="0">
                <a:solidFill>
                  <a:schemeClr val="bg1"/>
                </a:solidFill>
                <a:latin typeface="Roboto" panose="02000000000000000000" pitchFamily="2" charset="0"/>
                <a:ea typeface="Roboto" panose="02000000000000000000" pitchFamily="2" charset="0"/>
                <a:cs typeface="Roboto" panose="02000000000000000000" pitchFamily="2" charset="0"/>
              </a:rPr>
              <a:t>Don’t submit a copy to a teacher/tutor without having proofread it first. </a:t>
            </a:r>
            <a:endParaRPr lang="en-US"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2" name="Picture 1">
            <a:extLst>
              <a:ext uri="{FF2B5EF4-FFF2-40B4-BE49-F238E27FC236}">
                <a16:creationId xmlns:a16="http://schemas.microsoft.com/office/drawing/2014/main" id="{1B14C8B8-5026-F142-43BC-27F3A880315C}"/>
              </a:ext>
            </a:extLst>
          </p:cNvPr>
          <p:cNvPicPr>
            <a:picLocks noChangeAspect="1"/>
          </p:cNvPicPr>
          <p:nvPr/>
        </p:nvPicPr>
        <p:blipFill>
          <a:blip r:embed="rId3"/>
          <a:stretch>
            <a:fillRect/>
          </a:stretch>
        </p:blipFill>
        <p:spPr>
          <a:xfrm>
            <a:off x="7681953" y="-381368"/>
            <a:ext cx="4855427" cy="3262642"/>
          </a:xfrm>
          <a:prstGeom prst="rect">
            <a:avLst/>
          </a:prstGeom>
        </p:spPr>
      </p:pic>
    </p:spTree>
    <p:extLst>
      <p:ext uri="{BB962C8B-B14F-4D97-AF65-F5344CB8AC3E}">
        <p14:creationId xmlns:p14="http://schemas.microsoft.com/office/powerpoint/2010/main" val="59994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UCAS Colours">
      <a:dk1>
        <a:srgbClr val="1F2834"/>
      </a:dk1>
      <a:lt1>
        <a:srgbClr val="FFFFFF"/>
      </a:lt1>
      <a:dk2>
        <a:srgbClr val="44546A"/>
      </a:dk2>
      <a:lt2>
        <a:srgbClr val="E7E6E6"/>
      </a:lt2>
      <a:accent1>
        <a:srgbClr val="FB705B"/>
      </a:accent1>
      <a:accent2>
        <a:srgbClr val="E6007E"/>
      </a:accent2>
      <a:accent3>
        <a:srgbClr val="5DB88D"/>
      </a:accent3>
      <a:accent4>
        <a:srgbClr val="3BC0C7"/>
      </a:accent4>
      <a:accent5>
        <a:srgbClr val="3B92D9"/>
      </a:accent5>
      <a:accent6>
        <a:srgbClr val="836CD8"/>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811a8f5-94fe-4bd2-a545-ad404c8abdd7">
      <Terms xmlns="http://schemas.microsoft.com/office/infopath/2007/PartnerControls"/>
    </lcf76f155ced4ddcb4097134ff3c332f>
    <TaxCatchAll xmlns="bc3fd331-849c-4bb1-8914-632449ef07f2" xsi:nil="true"/>
    <Notes xmlns="4811a8f5-94fe-4bd2-a545-ad404c8abdd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6FCC0514A9494A9AAA7563D88BEC32" ma:contentTypeVersion="19" ma:contentTypeDescription="Create a new document." ma:contentTypeScope="" ma:versionID="dfc428286814b0404a931c9b6f5d6d5a">
  <xsd:schema xmlns:xsd="http://www.w3.org/2001/XMLSchema" xmlns:xs="http://www.w3.org/2001/XMLSchema" xmlns:p="http://schemas.microsoft.com/office/2006/metadata/properties" xmlns:ns1="http://schemas.microsoft.com/sharepoint/v3" xmlns:ns2="4811a8f5-94fe-4bd2-a545-ad404c8abdd7" xmlns:ns3="bc3fd331-849c-4bb1-8914-632449ef07f2" targetNamespace="http://schemas.microsoft.com/office/2006/metadata/properties" ma:root="true" ma:fieldsID="18eaa76873ec915f2302c0447a740379" ns1:_="" ns2:_="" ns3:_="">
    <xsd:import namespace="http://schemas.microsoft.com/sharepoint/v3"/>
    <xsd:import namespace="4811a8f5-94fe-4bd2-a545-ad404c8abdd7"/>
    <xsd:import namespace="bc3fd331-849c-4bb1-8914-632449ef07f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11a8f5-94fe-4bd2-a545-ad404c8abd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80052e2-7a6d-497f-9711-5471179560a1"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element name="Notes" ma:index="25"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3fd331-849c-4bb1-8914-632449ef07f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ad73544-c619-4b92-958d-530d3361294a}" ma:internalName="TaxCatchAll" ma:showField="CatchAllData" ma:web="bc3fd331-849c-4bb1-8914-632449ef07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1B12B5-DA08-425D-B4A9-1000FB182C5C}">
  <ds:schemaRefs>
    <ds:schemaRef ds:uri="55603442-09ec-4cf3-b21f-b1c3f828b53a"/>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 ds:uri="http://purl.org/dc/terms/"/>
    <ds:schemaRef ds:uri="7ea19176-5d6b-402f-9bd8-e7e810a315d5"/>
    <ds:schemaRef ds:uri="fa48a185-2363-4a1f-b2bd-1f749f7367a2"/>
    <ds:schemaRef ds:uri="http://schemas.microsoft.com/sharepoint/v3"/>
    <ds:schemaRef ds:uri="4811a8f5-94fe-4bd2-a545-ad404c8abdd7"/>
    <ds:schemaRef ds:uri="bc3fd331-849c-4bb1-8914-632449ef07f2"/>
  </ds:schemaRefs>
</ds:datastoreItem>
</file>

<file path=customXml/itemProps2.xml><?xml version="1.0" encoding="utf-8"?>
<ds:datastoreItem xmlns:ds="http://schemas.openxmlformats.org/officeDocument/2006/customXml" ds:itemID="{F33A82C6-D3CB-41BD-8127-CDBC96AFF5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11a8f5-94fe-4bd2-a545-ad404c8abdd7"/>
    <ds:schemaRef ds:uri="bc3fd331-849c-4bb1-8914-632449ef07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DBF239-E158-4307-A835-E2F34F8CF4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1516</TotalTime>
  <Words>1187</Words>
  <Application>Microsoft Office PowerPoint</Application>
  <PresentationFormat>Widescreen</PresentationFormat>
  <Paragraphs>88</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Apricus Black</vt:lpstr>
      <vt:lpstr>Arial</vt:lpstr>
      <vt:lpstr>Aptos Display</vt:lpstr>
      <vt:lpstr>Roboto</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Bacon</dc:creator>
  <cp:lastModifiedBy>Samantha Sykes</cp:lastModifiedBy>
  <cp:revision>36</cp:revision>
  <dcterms:created xsi:type="dcterms:W3CDTF">2024-08-28T13:10:32Z</dcterms:created>
  <dcterms:modified xsi:type="dcterms:W3CDTF">2025-05-12T11:36:21Z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9c747e-0609-44bc-a84a-379ba7e92455_Enabled">
    <vt:lpwstr>true</vt:lpwstr>
  </property>
  <property fmtid="{D5CDD505-2E9C-101B-9397-08002B2CF9AE}" pid="3" name="MSIP_Label_119c747e-0609-44bc-a84a-379ba7e92455_SetDate">
    <vt:lpwstr>2024-08-28T15:01:26Z</vt:lpwstr>
  </property>
  <property fmtid="{D5CDD505-2E9C-101B-9397-08002B2CF9AE}" pid="4" name="MSIP_Label_119c747e-0609-44bc-a84a-379ba7e92455_Method">
    <vt:lpwstr>Standard</vt:lpwstr>
  </property>
  <property fmtid="{D5CDD505-2E9C-101B-9397-08002B2CF9AE}" pid="5" name="MSIP_Label_119c747e-0609-44bc-a84a-379ba7e92455_Name">
    <vt:lpwstr>Confidential</vt:lpwstr>
  </property>
  <property fmtid="{D5CDD505-2E9C-101B-9397-08002B2CF9AE}" pid="6" name="MSIP_Label_119c747e-0609-44bc-a84a-379ba7e92455_SiteId">
    <vt:lpwstr>c62bca44-70cb-457b-a355-deaa5cb7e689</vt:lpwstr>
  </property>
  <property fmtid="{D5CDD505-2E9C-101B-9397-08002B2CF9AE}" pid="7" name="MSIP_Label_119c747e-0609-44bc-a84a-379ba7e92455_ActionId">
    <vt:lpwstr>c882ce20-9da4-4d66-b7d9-318ec06e0250</vt:lpwstr>
  </property>
  <property fmtid="{D5CDD505-2E9C-101B-9397-08002B2CF9AE}" pid="8" name="MSIP_Label_119c747e-0609-44bc-a84a-379ba7e92455_ContentBits">
    <vt:lpwstr>0</vt:lpwstr>
  </property>
  <property fmtid="{D5CDD505-2E9C-101B-9397-08002B2CF9AE}" pid="9" name="ContentTypeId">
    <vt:lpwstr>0x010100A06FCC0514A9494A9AAA7563D88BEC32</vt:lpwstr>
  </property>
  <property fmtid="{D5CDD505-2E9C-101B-9397-08002B2CF9AE}" pid="10" name="MediaServiceImageTags">
    <vt:lpwstr/>
  </property>
</Properties>
</file>