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86" d="100"/>
          <a:sy n="86" d="100"/>
        </p:scale>
        <p:origin x="1543" y="6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BE480-7D3E-44E7-9E0C-0D9D333DD98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0EADD-3F19-47CC-9C2F-A92876D43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9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0EADD-3F19-47CC-9C2F-A92876D437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8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0D19"/>
                </a:solidFill>
                <a:latin typeface="Stag Sans"/>
                <a:cs typeface="Stag Sans"/>
              </a:defRPr>
            </a:lvl1pPr>
          </a:lstStyle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0D19"/>
                </a:solidFill>
                <a:latin typeface="Stag Sans"/>
                <a:cs typeface="Stag Sans"/>
              </a:defRPr>
            </a:lvl1pPr>
          </a:lstStyle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0D19"/>
                </a:solidFill>
                <a:latin typeface="Stag Sans"/>
                <a:cs typeface="Stag Sans"/>
              </a:defRPr>
            </a:lvl1pPr>
          </a:lstStyle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0D19"/>
                </a:solidFill>
                <a:latin typeface="Stag Sans"/>
                <a:cs typeface="Stag Sans"/>
              </a:defRPr>
            </a:lvl1pPr>
          </a:lstStyle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000D19"/>
                </a:solidFill>
                <a:latin typeface="Stag Sans"/>
                <a:cs typeface="Stag Sans"/>
              </a:defRPr>
            </a:lvl1pPr>
          </a:lstStyle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4061" y="6579124"/>
            <a:ext cx="95884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000D19"/>
                </a:solidFill>
                <a:latin typeface="Stag Sans"/>
                <a:cs typeface="Stag Sans"/>
              </a:defRPr>
            </a:lvl1pPr>
          </a:lstStyle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pWf88cuHR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43218986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6490"/>
            <a:ext cx="9144000" cy="576150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38900" y="4419600"/>
            <a:ext cx="4647700" cy="622935"/>
          </a:xfrm>
          <a:custGeom>
            <a:avLst/>
            <a:gdLst/>
            <a:ahLst/>
            <a:cxnLst/>
            <a:rect l="l" t="t" r="r" b="b"/>
            <a:pathLst>
              <a:path w="3003550" h="622935">
                <a:moveTo>
                  <a:pt x="2953905" y="0"/>
                </a:moveTo>
                <a:lnTo>
                  <a:pt x="49149" y="0"/>
                </a:lnTo>
                <a:lnTo>
                  <a:pt x="20734" y="767"/>
                </a:lnTo>
                <a:lnTo>
                  <a:pt x="6143" y="6143"/>
                </a:lnTo>
                <a:lnTo>
                  <a:pt x="767" y="20734"/>
                </a:lnTo>
                <a:lnTo>
                  <a:pt x="0" y="49149"/>
                </a:lnTo>
                <a:lnTo>
                  <a:pt x="0" y="573430"/>
                </a:lnTo>
                <a:lnTo>
                  <a:pt x="767" y="601844"/>
                </a:lnTo>
                <a:lnTo>
                  <a:pt x="6143" y="616435"/>
                </a:lnTo>
                <a:lnTo>
                  <a:pt x="20734" y="621811"/>
                </a:lnTo>
                <a:lnTo>
                  <a:pt x="49149" y="622579"/>
                </a:lnTo>
                <a:lnTo>
                  <a:pt x="2953905" y="622579"/>
                </a:lnTo>
                <a:lnTo>
                  <a:pt x="2982319" y="621811"/>
                </a:lnTo>
                <a:lnTo>
                  <a:pt x="2996911" y="616435"/>
                </a:lnTo>
                <a:lnTo>
                  <a:pt x="3002286" y="601844"/>
                </a:lnTo>
                <a:lnTo>
                  <a:pt x="3003054" y="573430"/>
                </a:lnTo>
                <a:lnTo>
                  <a:pt x="3003054" y="49149"/>
                </a:lnTo>
                <a:lnTo>
                  <a:pt x="3002286" y="20734"/>
                </a:lnTo>
                <a:lnTo>
                  <a:pt x="2996911" y="6143"/>
                </a:lnTo>
                <a:lnTo>
                  <a:pt x="2982319" y="767"/>
                </a:lnTo>
                <a:lnTo>
                  <a:pt x="29539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>
              <a:latin typeface="Trebuchet MS" panose="020B0603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2949" y="4499290"/>
            <a:ext cx="441960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600" spc="-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  <a:endParaRPr sz="2600" dirty="0">
              <a:latin typeface="Trebuchet MS" panose="020B0603020202020204" pitchFamily="34" charset="0"/>
              <a:cs typeface="Stag Sans Bold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2438400" y="5117895"/>
            <a:ext cx="4648200" cy="597105"/>
          </a:xfrm>
          <a:custGeom>
            <a:avLst/>
            <a:gdLst/>
            <a:ahLst/>
            <a:cxnLst/>
            <a:rect l="l" t="t" r="r" b="b"/>
            <a:pathLst>
              <a:path w="764540" h="478790">
                <a:moveTo>
                  <a:pt x="758659" y="0"/>
                </a:moveTo>
                <a:lnTo>
                  <a:pt x="5740" y="0"/>
                </a:lnTo>
                <a:lnTo>
                  <a:pt x="0" y="5600"/>
                </a:lnTo>
                <a:lnTo>
                  <a:pt x="0" y="472693"/>
                </a:lnTo>
                <a:lnTo>
                  <a:pt x="5740" y="478307"/>
                </a:lnTo>
                <a:lnTo>
                  <a:pt x="758659" y="478307"/>
                </a:lnTo>
                <a:lnTo>
                  <a:pt x="764387" y="472693"/>
                </a:lnTo>
                <a:lnTo>
                  <a:pt x="764387" y="5600"/>
                </a:lnTo>
                <a:lnTo>
                  <a:pt x="758659" y="0"/>
                </a:lnTo>
                <a:close/>
              </a:path>
            </a:pathLst>
          </a:custGeom>
          <a:solidFill>
            <a:srgbClr val="EC1F26"/>
          </a:solidFill>
        </p:spPr>
        <p:txBody>
          <a:bodyPr wrap="square" lIns="0" tIns="0" rIns="0" bIns="0" rtlCol="0"/>
          <a:lstStyle/>
          <a:p>
            <a:endParaRPr>
              <a:latin typeface="Trebuchet MS" panose="020B0603020202020204" pitchFamily="34" charset="0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2514600" y="5147015"/>
            <a:ext cx="4572000" cy="5388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125730" algn="ctr">
              <a:lnSpc>
                <a:spcPct val="102899"/>
              </a:lnSpc>
              <a:spcBef>
                <a:spcPts val="455"/>
              </a:spcBef>
            </a:pPr>
            <a:r>
              <a:rPr lang="en-US" sz="1700" b="1" dirty="0">
                <a:solidFill>
                  <a:schemeClr val="bg1"/>
                </a:solidFill>
                <a:latin typeface="Trebuchet MS" panose="020B0603020202020204" pitchFamily="34" charset="0"/>
                <a:cs typeface="Stag Sans Book"/>
              </a:rPr>
              <a:t>It’s not always easy to know </a:t>
            </a:r>
            <a:br>
              <a:rPr lang="en-US" sz="1700" b="1" dirty="0">
                <a:solidFill>
                  <a:schemeClr val="bg1"/>
                </a:solidFill>
                <a:latin typeface="Trebuchet MS" panose="020B0603020202020204" pitchFamily="34" charset="0"/>
                <a:cs typeface="Stag Sans Book"/>
              </a:rPr>
            </a:br>
            <a:r>
              <a:rPr lang="en-US" sz="1700" b="1" dirty="0">
                <a:solidFill>
                  <a:schemeClr val="bg1"/>
                </a:solidFill>
                <a:latin typeface="Trebuchet MS" panose="020B0603020202020204" pitchFamily="34" charset="0"/>
                <a:cs typeface="Stag Sans Book"/>
              </a:rPr>
              <a:t>what to do next…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0F0696-B629-EC41-B01B-8E3CD5C88CED}"/>
              </a:ext>
            </a:extLst>
          </p:cNvPr>
          <p:cNvSpPr/>
          <p:nvPr/>
        </p:nvSpPr>
        <p:spPr>
          <a:xfrm>
            <a:off x="24406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5"/>
          <p:cNvSpPr txBox="1"/>
          <p:nvPr/>
        </p:nvSpPr>
        <p:spPr>
          <a:xfrm>
            <a:off x="304800" y="1393116"/>
            <a:ext cx="5029200" cy="5427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1400"/>
              </a:spcAft>
            </a:pPr>
            <a:r>
              <a:rPr lang="en-US" sz="22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Flexible learning – part-time study </a:t>
            </a:r>
            <a:br>
              <a:rPr lang="en-US" sz="22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</a:br>
            <a:r>
              <a:rPr lang="en-US" sz="22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and distance learning</a:t>
            </a:r>
          </a:p>
          <a:p>
            <a:pPr marL="12700">
              <a:spcAft>
                <a:spcPts val="1400"/>
              </a:spcAft>
            </a:pPr>
            <a:endParaRPr lang="en-US" sz="2200" b="1" dirty="0">
              <a:solidFill>
                <a:srgbClr val="000D19"/>
              </a:solidFill>
              <a:latin typeface="Trebuchet MS" panose="020B0603020202020204" pitchFamily="34" charset="0"/>
              <a:cs typeface="Stag Sans Bold"/>
            </a:endParaRP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r>
              <a:rPr lang="en-US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Considerations: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Environment: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your experience will be less immersive than a ‘typical’ student lifestyle.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Study style: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less face-to-face time with students and tutors; independent study is the norm.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Self-motivation: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it can be tough when you’re juggling other commitments to keep going.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Timetable: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if you study alongside full-timers, you might find yourself needing to re-jig your priorities.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Commitment: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it will take longer to complete your course and gain your qualification.</a:t>
            </a:r>
          </a:p>
        </p:txBody>
      </p:sp>
      <p:pic>
        <p:nvPicPr>
          <p:cNvPr id="2" name="Picture 1" descr="WhichUniPDF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266" y="1430676"/>
            <a:ext cx="3687734" cy="5427324"/>
          </a:xfrm>
          <a:prstGeom prst="rect">
            <a:avLst/>
          </a:prstGeom>
        </p:spPr>
      </p:pic>
      <p:sp>
        <p:nvSpPr>
          <p:cNvPr id="9" name="object 13"/>
          <p:cNvSpPr/>
          <p:nvPr/>
        </p:nvSpPr>
        <p:spPr>
          <a:xfrm>
            <a:off x="7086600" y="359999"/>
            <a:ext cx="1697514" cy="217170"/>
          </a:xfrm>
          <a:custGeom>
            <a:avLst/>
            <a:gdLst/>
            <a:ahLst/>
            <a:cxnLst/>
            <a:rect l="l" t="t" r="r" b="b"/>
            <a:pathLst>
              <a:path w="1428115" h="217170">
                <a:moveTo>
                  <a:pt x="1393761" y="0"/>
                </a:moveTo>
                <a:lnTo>
                  <a:pt x="34239" y="0"/>
                </a:lnTo>
                <a:lnTo>
                  <a:pt x="14444" y="534"/>
                </a:lnTo>
                <a:lnTo>
                  <a:pt x="4279" y="4279"/>
                </a:lnTo>
                <a:lnTo>
                  <a:pt x="534" y="14444"/>
                </a:lnTo>
                <a:lnTo>
                  <a:pt x="0" y="34239"/>
                </a:lnTo>
                <a:lnTo>
                  <a:pt x="0" y="182600"/>
                </a:lnTo>
                <a:lnTo>
                  <a:pt x="534" y="202395"/>
                </a:lnTo>
                <a:lnTo>
                  <a:pt x="4279" y="212559"/>
                </a:lnTo>
                <a:lnTo>
                  <a:pt x="14444" y="216304"/>
                </a:lnTo>
                <a:lnTo>
                  <a:pt x="34239" y="216839"/>
                </a:lnTo>
                <a:lnTo>
                  <a:pt x="1393761" y="216839"/>
                </a:lnTo>
                <a:lnTo>
                  <a:pt x="1413556" y="216304"/>
                </a:lnTo>
                <a:lnTo>
                  <a:pt x="1423720" y="212559"/>
                </a:lnTo>
                <a:lnTo>
                  <a:pt x="1427465" y="202395"/>
                </a:lnTo>
                <a:lnTo>
                  <a:pt x="1428000" y="182600"/>
                </a:lnTo>
                <a:lnTo>
                  <a:pt x="1428000" y="34239"/>
                </a:lnTo>
                <a:lnTo>
                  <a:pt x="1427465" y="14444"/>
                </a:lnTo>
                <a:lnTo>
                  <a:pt x="1423720" y="4279"/>
                </a:lnTo>
                <a:lnTo>
                  <a:pt x="1413556" y="534"/>
                </a:lnTo>
                <a:lnTo>
                  <a:pt x="1393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7097157" y="395983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spc="-1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</a:p>
          <a:p>
            <a:pPr marL="12700" algn="ctr">
              <a:lnSpc>
                <a:spcPct val="100000"/>
              </a:lnSpc>
            </a:pPr>
            <a:endParaRPr lang="en-US" sz="900" spc="-15" dirty="0">
              <a:solidFill>
                <a:srgbClr val="FFFFFF"/>
              </a:solidFill>
              <a:latin typeface="Trebuchet MS" panose="020B0603020202020204" pitchFamily="34" charset="0"/>
              <a:cs typeface="Stag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9978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3265016" y="2057400"/>
            <a:ext cx="2461570" cy="48092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26541" y="1393116"/>
            <a:ext cx="786505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The number of options might feel overwhelming…</a:t>
            </a:r>
            <a:endParaRPr sz="1700" b="1" dirty="0">
              <a:latin typeface="Trebuchet MS" panose="020B0603020202020204" pitchFamily="34" charset="0"/>
              <a:cs typeface="Stag Sans Boo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28600" y="2344768"/>
            <a:ext cx="2948538" cy="3903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800" indent="-212400">
              <a:lnSpc>
                <a:spcPct val="100000"/>
              </a:lnSpc>
              <a:spcAft>
                <a:spcPts val="8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Full-time university degree</a:t>
            </a:r>
          </a:p>
          <a:p>
            <a:pPr marL="684000" lvl="1" indent="-212400">
              <a:spcAft>
                <a:spcPts val="8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Sandwich placement</a:t>
            </a:r>
          </a:p>
          <a:p>
            <a:pPr marL="684000" lvl="1" indent="-212400">
              <a:spcAft>
                <a:spcPts val="8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Year abroad</a:t>
            </a:r>
          </a:p>
          <a:p>
            <a:pPr marL="684000" lvl="1" indent="-212400"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Stay at home / live </a:t>
            </a:r>
            <a:br>
              <a:rPr lang="en-US" sz="1700" dirty="0">
                <a:latin typeface="Trebuchet MS" panose="020B0603020202020204" pitchFamily="34" charset="0"/>
                <a:cs typeface="Stag Sans Book"/>
              </a:rPr>
            </a:br>
            <a:r>
              <a:rPr lang="en-US" sz="1700" dirty="0">
                <a:latin typeface="Trebuchet MS" panose="020B0603020202020204" pitchFamily="34" charset="0"/>
                <a:cs typeface="Stag Sans Book"/>
              </a:rPr>
              <a:t>away from home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Part-time degree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Distance / flexible learning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HND – Higher National Diploma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NVQs / SVQs – National / Scottish Vocational </a:t>
            </a:r>
            <a:r>
              <a:rPr lang="en-US" sz="1700" dirty="0" err="1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Quals</a:t>
            </a:r>
            <a:endParaRPr lang="en-US" sz="1700" dirty="0">
              <a:solidFill>
                <a:srgbClr val="000D19"/>
              </a:solidFill>
              <a:latin typeface="Trebuchet MS" panose="020B0603020202020204" pitchFamily="34" charset="0"/>
              <a:cs typeface="Stag Sans Book"/>
            </a:endParaRPr>
          </a:p>
        </p:txBody>
      </p:sp>
      <p:sp>
        <p:nvSpPr>
          <p:cNvPr id="24" name="object 18"/>
          <p:cNvSpPr txBox="1"/>
          <p:nvPr/>
        </p:nvSpPr>
        <p:spPr>
          <a:xfrm>
            <a:off x="5943600" y="2037735"/>
            <a:ext cx="2948538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800" indent="-212400">
              <a:lnSpc>
                <a:spcPct val="100000"/>
              </a:lnSpc>
              <a:spcAft>
                <a:spcPts val="8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Apprenticeships</a:t>
            </a:r>
          </a:p>
          <a:p>
            <a:pPr marL="684000" lvl="1" indent="-212400">
              <a:spcAft>
                <a:spcPts val="8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Higher, degree</a:t>
            </a:r>
          </a:p>
          <a:p>
            <a:pPr marL="684000" lvl="1" indent="-212400"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Intermediate, advanced</a:t>
            </a:r>
          </a:p>
          <a:p>
            <a:pPr marL="226800" indent="-212400"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Study abroad</a:t>
            </a:r>
          </a:p>
          <a:p>
            <a:pPr marL="226800" indent="-212400"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Gap year</a:t>
            </a:r>
          </a:p>
          <a:p>
            <a:pPr marL="226800" indent="-212400"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Foundation degree</a:t>
            </a:r>
          </a:p>
          <a:p>
            <a:pPr marL="226800" indent="-212400"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Sponsored degree</a:t>
            </a:r>
          </a:p>
          <a:p>
            <a:pPr marL="226800" indent="-212400">
              <a:spcAft>
                <a:spcPts val="8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World of work</a:t>
            </a:r>
          </a:p>
          <a:p>
            <a:pPr marL="684000" lvl="1" indent="-212400">
              <a:spcAft>
                <a:spcPts val="8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School leaver schemes</a:t>
            </a:r>
          </a:p>
          <a:p>
            <a:pPr marL="684000" lvl="1" indent="-212400"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dirty="0">
                <a:latin typeface="Trebuchet MS" panose="020B0603020202020204" pitchFamily="34" charset="0"/>
                <a:cs typeface="Stag Sans Book"/>
              </a:rPr>
              <a:t>Full employment</a:t>
            </a:r>
          </a:p>
        </p:txBody>
      </p:sp>
      <p:sp>
        <p:nvSpPr>
          <p:cNvPr id="25" name="object 13"/>
          <p:cNvSpPr/>
          <p:nvPr/>
        </p:nvSpPr>
        <p:spPr>
          <a:xfrm>
            <a:off x="7086600" y="359999"/>
            <a:ext cx="1697514" cy="217170"/>
          </a:xfrm>
          <a:custGeom>
            <a:avLst/>
            <a:gdLst/>
            <a:ahLst/>
            <a:cxnLst/>
            <a:rect l="l" t="t" r="r" b="b"/>
            <a:pathLst>
              <a:path w="1428115" h="217170">
                <a:moveTo>
                  <a:pt x="1393761" y="0"/>
                </a:moveTo>
                <a:lnTo>
                  <a:pt x="34239" y="0"/>
                </a:lnTo>
                <a:lnTo>
                  <a:pt x="14444" y="534"/>
                </a:lnTo>
                <a:lnTo>
                  <a:pt x="4279" y="4279"/>
                </a:lnTo>
                <a:lnTo>
                  <a:pt x="534" y="14444"/>
                </a:lnTo>
                <a:lnTo>
                  <a:pt x="0" y="34239"/>
                </a:lnTo>
                <a:lnTo>
                  <a:pt x="0" y="182600"/>
                </a:lnTo>
                <a:lnTo>
                  <a:pt x="534" y="202395"/>
                </a:lnTo>
                <a:lnTo>
                  <a:pt x="4279" y="212559"/>
                </a:lnTo>
                <a:lnTo>
                  <a:pt x="14444" y="216304"/>
                </a:lnTo>
                <a:lnTo>
                  <a:pt x="34239" y="216839"/>
                </a:lnTo>
                <a:lnTo>
                  <a:pt x="1393761" y="216839"/>
                </a:lnTo>
                <a:lnTo>
                  <a:pt x="1413556" y="216304"/>
                </a:lnTo>
                <a:lnTo>
                  <a:pt x="1423720" y="212559"/>
                </a:lnTo>
                <a:lnTo>
                  <a:pt x="1427465" y="202395"/>
                </a:lnTo>
                <a:lnTo>
                  <a:pt x="1428000" y="182600"/>
                </a:lnTo>
                <a:lnTo>
                  <a:pt x="1428000" y="34239"/>
                </a:lnTo>
                <a:lnTo>
                  <a:pt x="1427465" y="14444"/>
                </a:lnTo>
                <a:lnTo>
                  <a:pt x="1423720" y="4279"/>
                </a:lnTo>
                <a:lnTo>
                  <a:pt x="1413556" y="534"/>
                </a:lnTo>
                <a:lnTo>
                  <a:pt x="1393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/>
        </p:nvSpPr>
        <p:spPr>
          <a:xfrm>
            <a:off x="7097157" y="395983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spc="-1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</a:p>
          <a:p>
            <a:pPr marL="12700" algn="ctr">
              <a:lnSpc>
                <a:spcPct val="100000"/>
              </a:lnSpc>
            </a:pPr>
            <a:endParaRPr lang="en-US" sz="900" spc="-15" dirty="0">
              <a:solidFill>
                <a:srgbClr val="FFFFFF"/>
              </a:solidFill>
              <a:latin typeface="Trebuchet MS" panose="020B0603020202020204" pitchFamily="34" charset="0"/>
              <a:cs typeface="Stag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8452" y="1440002"/>
            <a:ext cx="2605547" cy="5417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347300" y="1393116"/>
            <a:ext cx="5977300" cy="5329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1400"/>
              </a:spcAft>
            </a:pPr>
            <a:r>
              <a:rPr lang="en-US" sz="22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Study hard – be a full-time student</a:t>
            </a: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endParaRPr lang="en-US" sz="2200" b="1" dirty="0">
              <a:solidFill>
                <a:srgbClr val="000D19"/>
              </a:solidFill>
              <a:latin typeface="Trebuchet MS" panose="020B0603020202020204" pitchFamily="34" charset="0"/>
              <a:cs typeface="Stag Sans Bold"/>
            </a:endParaRP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r>
              <a:rPr lang="en-US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Benefits: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Interest: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deepen your knowledge of the subjects you love.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Qualifications: </a:t>
            </a:r>
            <a:r>
              <a:rPr lang="en-US" sz="1700" dirty="0" err="1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recognised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across the world, it’s a great building block for your career.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Future prospects: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you need a degree for some professions (e.g.) medicine, or for further academic study.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The student experience: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live, work and </a:t>
            </a:r>
            <a:r>
              <a:rPr lang="en-US" sz="1700" dirty="0" err="1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socialise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as a </a:t>
            </a:r>
            <a:r>
              <a:rPr lang="en-US" sz="1700" dirty="0" err="1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uni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student – ‘develop yourself’ with work experience, societies and sports, as well as living independently.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People: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meet like-minded people from all walks of life and different cultures. </a:t>
            </a:r>
          </a:p>
          <a:p>
            <a:pPr marL="226800" indent="-212400">
              <a:lnSpc>
                <a:spcPct val="100000"/>
              </a:lnSpc>
              <a:spcAft>
                <a:spcPts val="1600"/>
              </a:spcAft>
              <a:buBlip>
                <a:blip r:embed="rId3"/>
              </a:buBlip>
              <a:tabLst>
                <a:tab pos="240665" algn="l"/>
              </a:tabLst>
            </a:pPr>
            <a:endParaRPr lang="en-US" sz="1700" dirty="0">
              <a:solidFill>
                <a:srgbClr val="000D19"/>
              </a:solidFill>
              <a:latin typeface="Stag Sans Medium"/>
              <a:cs typeface="Stag Sans Medium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7086600" y="359999"/>
            <a:ext cx="1697514" cy="217170"/>
          </a:xfrm>
          <a:custGeom>
            <a:avLst/>
            <a:gdLst/>
            <a:ahLst/>
            <a:cxnLst/>
            <a:rect l="l" t="t" r="r" b="b"/>
            <a:pathLst>
              <a:path w="1428115" h="217170">
                <a:moveTo>
                  <a:pt x="1393761" y="0"/>
                </a:moveTo>
                <a:lnTo>
                  <a:pt x="34239" y="0"/>
                </a:lnTo>
                <a:lnTo>
                  <a:pt x="14444" y="534"/>
                </a:lnTo>
                <a:lnTo>
                  <a:pt x="4279" y="4279"/>
                </a:lnTo>
                <a:lnTo>
                  <a:pt x="534" y="14444"/>
                </a:lnTo>
                <a:lnTo>
                  <a:pt x="0" y="34239"/>
                </a:lnTo>
                <a:lnTo>
                  <a:pt x="0" y="182600"/>
                </a:lnTo>
                <a:lnTo>
                  <a:pt x="534" y="202395"/>
                </a:lnTo>
                <a:lnTo>
                  <a:pt x="4279" y="212559"/>
                </a:lnTo>
                <a:lnTo>
                  <a:pt x="14444" y="216304"/>
                </a:lnTo>
                <a:lnTo>
                  <a:pt x="34239" y="216839"/>
                </a:lnTo>
                <a:lnTo>
                  <a:pt x="1393761" y="216839"/>
                </a:lnTo>
                <a:lnTo>
                  <a:pt x="1413556" y="216304"/>
                </a:lnTo>
                <a:lnTo>
                  <a:pt x="1423720" y="212559"/>
                </a:lnTo>
                <a:lnTo>
                  <a:pt x="1427465" y="202395"/>
                </a:lnTo>
                <a:lnTo>
                  <a:pt x="1428000" y="182600"/>
                </a:lnTo>
                <a:lnTo>
                  <a:pt x="1428000" y="34239"/>
                </a:lnTo>
                <a:lnTo>
                  <a:pt x="1427465" y="14444"/>
                </a:lnTo>
                <a:lnTo>
                  <a:pt x="1423720" y="4279"/>
                </a:lnTo>
                <a:lnTo>
                  <a:pt x="1413556" y="534"/>
                </a:lnTo>
                <a:lnTo>
                  <a:pt x="1393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/>
        </p:nvSpPr>
        <p:spPr>
          <a:xfrm>
            <a:off x="7097157" y="395983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spc="-1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</a:p>
          <a:p>
            <a:pPr marL="12700" algn="ctr">
              <a:lnSpc>
                <a:spcPct val="100000"/>
              </a:lnSpc>
            </a:pPr>
            <a:endParaRPr lang="en-US" sz="900" spc="-15" dirty="0">
              <a:solidFill>
                <a:srgbClr val="FFFFFF"/>
              </a:solidFill>
              <a:latin typeface="Trebuchet MS" panose="020B0603020202020204" pitchFamily="34" charset="0"/>
              <a:cs typeface="Stag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utterstock_40243978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7800"/>
            <a:ext cx="4022362" cy="5410200"/>
          </a:xfrm>
          <a:prstGeom prst="rect">
            <a:avLst/>
          </a:prstGeom>
        </p:spPr>
      </p:pic>
      <p:sp>
        <p:nvSpPr>
          <p:cNvPr id="14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8714061" y="6579124"/>
            <a:ext cx="9588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0" name="object 15"/>
          <p:cNvSpPr txBox="1"/>
          <p:nvPr/>
        </p:nvSpPr>
        <p:spPr>
          <a:xfrm>
            <a:off x="4233797" y="1393116"/>
            <a:ext cx="4834003" cy="517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1400"/>
              </a:spcAft>
            </a:pPr>
            <a:r>
              <a:rPr lang="en-US" sz="22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Study hard – be a full-time student</a:t>
            </a:r>
          </a:p>
          <a:p>
            <a:pPr marL="12700">
              <a:spcAft>
                <a:spcPts val="1400"/>
              </a:spcAft>
            </a:pPr>
            <a:endParaRPr lang="en-US" b="1" dirty="0">
              <a:solidFill>
                <a:srgbClr val="000D19"/>
              </a:solidFill>
              <a:latin typeface="Trebuchet MS" panose="020B0603020202020204" pitchFamily="34" charset="0"/>
              <a:cs typeface="Stag Sans Bold"/>
            </a:endParaRPr>
          </a:p>
          <a:p>
            <a:pPr marL="12700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Considerations:</a:t>
            </a:r>
          </a:p>
          <a:p>
            <a:pPr marL="226800" indent="-212400">
              <a:lnSpc>
                <a:spcPct val="100000"/>
              </a:lnSpc>
              <a:spcAft>
                <a:spcPts val="12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Motivation: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you’ll need to motivate yourself </a:t>
            </a:r>
            <a:b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</a:b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to work independently and in your own time.</a:t>
            </a:r>
          </a:p>
          <a:p>
            <a:pPr marL="226800" indent="-212400">
              <a:lnSpc>
                <a:spcPct val="100000"/>
              </a:lnSpc>
              <a:spcAft>
                <a:spcPts val="12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Tuition fees and cost of living: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you'll be </a:t>
            </a:r>
            <a:b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</a:b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eligible for student loans to go towards this.</a:t>
            </a:r>
          </a:p>
          <a:p>
            <a:pPr marL="226800" indent="-212400">
              <a:lnSpc>
                <a:spcPct val="100000"/>
              </a:lnSpc>
              <a:spcAft>
                <a:spcPts val="12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Graduate debt:</a:t>
            </a: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you'll need to start repaying your loans once you're earning in your career.</a:t>
            </a:r>
          </a:p>
          <a:p>
            <a:pPr marL="226800" indent="-212400">
              <a:lnSpc>
                <a:spcPct val="100000"/>
              </a:lnSpc>
              <a:spcAft>
                <a:spcPts val="12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Living away from home: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moving away might feel a bit daunting! </a:t>
            </a:r>
          </a:p>
          <a:p>
            <a:pPr marL="226800" indent="-212400">
              <a:lnSpc>
                <a:spcPct val="100000"/>
              </a:lnSpc>
              <a:spcAft>
                <a:spcPts val="12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Environment: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you might feel a bit like you’re stuck in a student ‘bubble’.</a:t>
            </a:r>
          </a:p>
          <a:p>
            <a:pPr marL="226800" indent="-212400">
              <a:lnSpc>
                <a:spcPct val="100000"/>
              </a:lnSpc>
              <a:spcAft>
                <a:spcPts val="1600"/>
              </a:spcAft>
              <a:buBlip>
                <a:blip r:embed="rId3"/>
              </a:buBlip>
              <a:tabLst>
                <a:tab pos="240665" algn="l"/>
              </a:tabLst>
            </a:pPr>
            <a:endParaRPr lang="en-US" sz="1700" dirty="0">
              <a:solidFill>
                <a:srgbClr val="000D19"/>
              </a:solidFill>
              <a:latin typeface="Trebuchet MS" panose="020B0603020202020204" pitchFamily="34" charset="0"/>
              <a:cs typeface="Stag Sans Medium"/>
            </a:endParaRPr>
          </a:p>
        </p:txBody>
      </p:sp>
      <p:sp>
        <p:nvSpPr>
          <p:cNvPr id="10" name="object 13"/>
          <p:cNvSpPr/>
          <p:nvPr/>
        </p:nvSpPr>
        <p:spPr>
          <a:xfrm>
            <a:off x="7086600" y="359999"/>
            <a:ext cx="1697514" cy="217170"/>
          </a:xfrm>
          <a:custGeom>
            <a:avLst/>
            <a:gdLst/>
            <a:ahLst/>
            <a:cxnLst/>
            <a:rect l="l" t="t" r="r" b="b"/>
            <a:pathLst>
              <a:path w="1428115" h="217170">
                <a:moveTo>
                  <a:pt x="1393761" y="0"/>
                </a:moveTo>
                <a:lnTo>
                  <a:pt x="34239" y="0"/>
                </a:lnTo>
                <a:lnTo>
                  <a:pt x="14444" y="534"/>
                </a:lnTo>
                <a:lnTo>
                  <a:pt x="4279" y="4279"/>
                </a:lnTo>
                <a:lnTo>
                  <a:pt x="534" y="14444"/>
                </a:lnTo>
                <a:lnTo>
                  <a:pt x="0" y="34239"/>
                </a:lnTo>
                <a:lnTo>
                  <a:pt x="0" y="182600"/>
                </a:lnTo>
                <a:lnTo>
                  <a:pt x="534" y="202395"/>
                </a:lnTo>
                <a:lnTo>
                  <a:pt x="4279" y="212559"/>
                </a:lnTo>
                <a:lnTo>
                  <a:pt x="14444" y="216304"/>
                </a:lnTo>
                <a:lnTo>
                  <a:pt x="34239" y="216839"/>
                </a:lnTo>
                <a:lnTo>
                  <a:pt x="1393761" y="216839"/>
                </a:lnTo>
                <a:lnTo>
                  <a:pt x="1413556" y="216304"/>
                </a:lnTo>
                <a:lnTo>
                  <a:pt x="1423720" y="212559"/>
                </a:lnTo>
                <a:lnTo>
                  <a:pt x="1427465" y="202395"/>
                </a:lnTo>
                <a:lnTo>
                  <a:pt x="1428000" y="182600"/>
                </a:lnTo>
                <a:lnTo>
                  <a:pt x="1428000" y="34239"/>
                </a:lnTo>
                <a:lnTo>
                  <a:pt x="1427465" y="14444"/>
                </a:lnTo>
                <a:lnTo>
                  <a:pt x="1423720" y="4279"/>
                </a:lnTo>
                <a:lnTo>
                  <a:pt x="1413556" y="534"/>
                </a:lnTo>
                <a:lnTo>
                  <a:pt x="1393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 txBox="1"/>
          <p:nvPr/>
        </p:nvSpPr>
        <p:spPr>
          <a:xfrm>
            <a:off x="7097157" y="395983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spc="-1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</a:p>
          <a:p>
            <a:pPr marL="12700" algn="ctr">
              <a:lnSpc>
                <a:spcPct val="100000"/>
              </a:lnSpc>
            </a:pPr>
            <a:endParaRPr lang="en-US" sz="900" spc="-15" dirty="0">
              <a:solidFill>
                <a:srgbClr val="FFFFFF"/>
              </a:solidFill>
              <a:latin typeface="Trebuchet MS" panose="020B0603020202020204" pitchFamily="34" charset="0"/>
              <a:cs typeface="Stag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2491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8714061" y="6579124"/>
            <a:ext cx="9588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9" name="object 15"/>
          <p:cNvSpPr txBox="1"/>
          <p:nvPr/>
        </p:nvSpPr>
        <p:spPr>
          <a:xfrm>
            <a:off x="2819400" y="1393116"/>
            <a:ext cx="6248400" cy="487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1400"/>
              </a:spcAft>
            </a:pPr>
            <a:r>
              <a:rPr lang="en-US" sz="21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Work and study – higher or degree apprenticeship</a:t>
            </a: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endParaRPr lang="en-US" sz="2200" dirty="0">
              <a:solidFill>
                <a:srgbClr val="000D19"/>
              </a:solidFill>
              <a:latin typeface="Trebuchet MS" panose="020B0603020202020204" pitchFamily="34" charset="0"/>
              <a:cs typeface="Stag Sans Bold"/>
            </a:endParaRP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r>
              <a:rPr lang="en-US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Benefits: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Choice: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28,000 apprenticeship vacancies available in more than 1,500 roles at </a:t>
            </a:r>
            <a:r>
              <a:rPr lang="en-US" sz="1700" dirty="0" err="1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organisations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including BMW, BBC and Deloitte.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Learn and earn: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apprenticeships allow you the chance to earn a wage between minimum wage and £300 per week.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Qualifications:</a:t>
            </a: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gain a qualification and hands-on experience.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Opportunities to progress: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a degree apprenticeship can also lead to a university degree – without the tuition fees.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Long-term career prospects: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90% of apprentices stay employed after they finish.</a:t>
            </a:r>
          </a:p>
        </p:txBody>
      </p:sp>
      <p:pic>
        <p:nvPicPr>
          <p:cNvPr id="9" name="Picture 8" descr="WhichUniPDF5-with-play-button.jpg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2" t="3614" r="15602" b="3923"/>
          <a:stretch/>
        </p:blipFill>
        <p:spPr>
          <a:xfrm>
            <a:off x="0" y="1470863"/>
            <a:ext cx="2673530" cy="5387137"/>
          </a:xfrm>
          <a:prstGeom prst="rect">
            <a:avLst/>
          </a:prstGeom>
        </p:spPr>
      </p:pic>
      <p:sp>
        <p:nvSpPr>
          <p:cNvPr id="11" name="object 13"/>
          <p:cNvSpPr/>
          <p:nvPr/>
        </p:nvSpPr>
        <p:spPr>
          <a:xfrm>
            <a:off x="7086600" y="359999"/>
            <a:ext cx="1697514" cy="217170"/>
          </a:xfrm>
          <a:custGeom>
            <a:avLst/>
            <a:gdLst/>
            <a:ahLst/>
            <a:cxnLst/>
            <a:rect l="l" t="t" r="r" b="b"/>
            <a:pathLst>
              <a:path w="1428115" h="217170">
                <a:moveTo>
                  <a:pt x="1393761" y="0"/>
                </a:moveTo>
                <a:lnTo>
                  <a:pt x="34239" y="0"/>
                </a:lnTo>
                <a:lnTo>
                  <a:pt x="14444" y="534"/>
                </a:lnTo>
                <a:lnTo>
                  <a:pt x="4279" y="4279"/>
                </a:lnTo>
                <a:lnTo>
                  <a:pt x="534" y="14444"/>
                </a:lnTo>
                <a:lnTo>
                  <a:pt x="0" y="34239"/>
                </a:lnTo>
                <a:lnTo>
                  <a:pt x="0" y="182600"/>
                </a:lnTo>
                <a:lnTo>
                  <a:pt x="534" y="202395"/>
                </a:lnTo>
                <a:lnTo>
                  <a:pt x="4279" y="212559"/>
                </a:lnTo>
                <a:lnTo>
                  <a:pt x="14444" y="216304"/>
                </a:lnTo>
                <a:lnTo>
                  <a:pt x="34239" y="216839"/>
                </a:lnTo>
                <a:lnTo>
                  <a:pt x="1393761" y="216839"/>
                </a:lnTo>
                <a:lnTo>
                  <a:pt x="1413556" y="216304"/>
                </a:lnTo>
                <a:lnTo>
                  <a:pt x="1423720" y="212559"/>
                </a:lnTo>
                <a:lnTo>
                  <a:pt x="1427465" y="202395"/>
                </a:lnTo>
                <a:lnTo>
                  <a:pt x="1428000" y="182600"/>
                </a:lnTo>
                <a:lnTo>
                  <a:pt x="1428000" y="34239"/>
                </a:lnTo>
                <a:lnTo>
                  <a:pt x="1427465" y="14444"/>
                </a:lnTo>
                <a:lnTo>
                  <a:pt x="1423720" y="4279"/>
                </a:lnTo>
                <a:lnTo>
                  <a:pt x="1413556" y="534"/>
                </a:lnTo>
                <a:lnTo>
                  <a:pt x="1393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/>
          <p:nvPr/>
        </p:nvSpPr>
        <p:spPr>
          <a:xfrm>
            <a:off x="7097157" y="395983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spc="-1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</a:p>
          <a:p>
            <a:pPr marL="12700" algn="ctr">
              <a:lnSpc>
                <a:spcPct val="100000"/>
              </a:lnSpc>
            </a:pPr>
            <a:endParaRPr lang="en-US" sz="900" spc="-15" dirty="0">
              <a:solidFill>
                <a:srgbClr val="FFFFFF"/>
              </a:solidFill>
              <a:latin typeface="Trebuchet MS" panose="020B0603020202020204" pitchFamily="34" charset="0"/>
              <a:cs typeface="Stag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711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5"/>
          <p:cNvSpPr txBox="1"/>
          <p:nvPr/>
        </p:nvSpPr>
        <p:spPr>
          <a:xfrm>
            <a:off x="347300" y="1393116"/>
            <a:ext cx="4800600" cy="4965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1400"/>
              </a:spcAft>
            </a:pPr>
            <a:r>
              <a:rPr lang="en-US" sz="22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Work and study – higher or degree apprenticeships</a:t>
            </a:r>
          </a:p>
          <a:p>
            <a:pPr marL="12700">
              <a:spcAft>
                <a:spcPts val="1400"/>
              </a:spcAft>
            </a:pPr>
            <a:endParaRPr lang="en-US" sz="2200" b="1" dirty="0">
              <a:solidFill>
                <a:srgbClr val="000D19"/>
              </a:solidFill>
              <a:latin typeface="Trebuchet MS" panose="020B0603020202020204" pitchFamily="34" charset="0"/>
              <a:cs typeface="Stag Sans Bold"/>
            </a:endParaRP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r>
              <a:rPr lang="en-US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Considerations: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Choice:</a:t>
            </a: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fewer apprenticeships on offer than university courses available.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Competitive: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that means investing time on a convincing application and interview </a:t>
            </a:r>
            <a:r>
              <a:rPr lang="en-US" sz="1700" dirty="0" err="1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practise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Motivation: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it’ll be hard work from day one!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Responsibilities: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you will need to juggle work, study and exams.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3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Commitment: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apprenticeships can take several years to complete.</a:t>
            </a:r>
          </a:p>
        </p:txBody>
      </p:sp>
      <p:pic>
        <p:nvPicPr>
          <p:cNvPr id="2" name="Picture 1" descr="Image-from-Get-in-Go-Far-Websit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0" b="2223"/>
          <a:stretch/>
        </p:blipFill>
        <p:spPr>
          <a:xfrm>
            <a:off x="5364983" y="1468330"/>
            <a:ext cx="3793930" cy="5389669"/>
          </a:xfrm>
          <a:prstGeom prst="rect">
            <a:avLst/>
          </a:prstGeom>
        </p:spPr>
      </p:pic>
      <p:sp>
        <p:nvSpPr>
          <p:cNvPr id="9" name="object 13"/>
          <p:cNvSpPr/>
          <p:nvPr/>
        </p:nvSpPr>
        <p:spPr>
          <a:xfrm>
            <a:off x="7086600" y="359999"/>
            <a:ext cx="1697514" cy="217170"/>
          </a:xfrm>
          <a:custGeom>
            <a:avLst/>
            <a:gdLst/>
            <a:ahLst/>
            <a:cxnLst/>
            <a:rect l="l" t="t" r="r" b="b"/>
            <a:pathLst>
              <a:path w="1428115" h="217170">
                <a:moveTo>
                  <a:pt x="1393761" y="0"/>
                </a:moveTo>
                <a:lnTo>
                  <a:pt x="34239" y="0"/>
                </a:lnTo>
                <a:lnTo>
                  <a:pt x="14444" y="534"/>
                </a:lnTo>
                <a:lnTo>
                  <a:pt x="4279" y="4279"/>
                </a:lnTo>
                <a:lnTo>
                  <a:pt x="534" y="14444"/>
                </a:lnTo>
                <a:lnTo>
                  <a:pt x="0" y="34239"/>
                </a:lnTo>
                <a:lnTo>
                  <a:pt x="0" y="182600"/>
                </a:lnTo>
                <a:lnTo>
                  <a:pt x="534" y="202395"/>
                </a:lnTo>
                <a:lnTo>
                  <a:pt x="4279" y="212559"/>
                </a:lnTo>
                <a:lnTo>
                  <a:pt x="14444" y="216304"/>
                </a:lnTo>
                <a:lnTo>
                  <a:pt x="34239" y="216839"/>
                </a:lnTo>
                <a:lnTo>
                  <a:pt x="1393761" y="216839"/>
                </a:lnTo>
                <a:lnTo>
                  <a:pt x="1413556" y="216304"/>
                </a:lnTo>
                <a:lnTo>
                  <a:pt x="1423720" y="212559"/>
                </a:lnTo>
                <a:lnTo>
                  <a:pt x="1427465" y="202395"/>
                </a:lnTo>
                <a:lnTo>
                  <a:pt x="1428000" y="182600"/>
                </a:lnTo>
                <a:lnTo>
                  <a:pt x="1428000" y="34239"/>
                </a:lnTo>
                <a:lnTo>
                  <a:pt x="1427465" y="14444"/>
                </a:lnTo>
                <a:lnTo>
                  <a:pt x="1423720" y="4279"/>
                </a:lnTo>
                <a:lnTo>
                  <a:pt x="1413556" y="534"/>
                </a:lnTo>
                <a:lnTo>
                  <a:pt x="1393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 txBox="1"/>
          <p:nvPr/>
        </p:nvSpPr>
        <p:spPr>
          <a:xfrm>
            <a:off x="7097157" y="395983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spc="-1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</a:p>
          <a:p>
            <a:pPr marL="12700" algn="ctr">
              <a:lnSpc>
                <a:spcPct val="100000"/>
              </a:lnSpc>
            </a:pPr>
            <a:endParaRPr lang="en-US" sz="900" spc="-15" dirty="0">
              <a:solidFill>
                <a:srgbClr val="FFFFFF"/>
              </a:solidFill>
              <a:latin typeface="Trebuchet MS" panose="020B0603020202020204" pitchFamily="34" charset="0"/>
              <a:cs typeface="Stag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8047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8714061" y="6579124"/>
            <a:ext cx="9588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9" name="object 15"/>
          <p:cNvSpPr txBox="1"/>
          <p:nvPr/>
        </p:nvSpPr>
        <p:spPr>
          <a:xfrm>
            <a:off x="3124200" y="1393116"/>
            <a:ext cx="5715000" cy="4750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1400"/>
              </a:spcAft>
            </a:pPr>
            <a:r>
              <a:rPr lang="en-US" sz="22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Go global – study, work or travel abroad</a:t>
            </a: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endParaRPr lang="en-US" sz="1700" b="1" dirty="0">
              <a:solidFill>
                <a:srgbClr val="000D19"/>
              </a:solidFill>
              <a:latin typeface="Trebuchet MS" panose="020B0603020202020204" pitchFamily="34" charset="0"/>
              <a:cs typeface="Stag Sans Bold"/>
            </a:endParaRP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r>
              <a:rPr lang="en-US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Benefits: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Career prospects: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skills gained from work experience or travelling independently will add to your CV.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Choice: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expanding your search to include courses and experiences on offer globally opens up new options.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Environment:</a:t>
            </a: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fully immerse yourself in a new place and different cultures – maybe even pick up a new language!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Tuition fees: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studying abroad can be cheaper and many courses are offered in English.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Flexible: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mix and match your experience by studying for a degree with a year abroad or an Erasmus scheme.</a:t>
            </a:r>
          </a:p>
        </p:txBody>
      </p:sp>
      <p:pic>
        <p:nvPicPr>
          <p:cNvPr id="2" name="Picture 1" descr="WhichUniPDF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47800"/>
            <a:ext cx="2910621" cy="5410199"/>
          </a:xfrm>
          <a:prstGeom prst="rect">
            <a:avLst/>
          </a:prstGeom>
        </p:spPr>
      </p:pic>
      <p:sp>
        <p:nvSpPr>
          <p:cNvPr id="10" name="object 13"/>
          <p:cNvSpPr/>
          <p:nvPr/>
        </p:nvSpPr>
        <p:spPr>
          <a:xfrm>
            <a:off x="7086600" y="359999"/>
            <a:ext cx="1697514" cy="217170"/>
          </a:xfrm>
          <a:custGeom>
            <a:avLst/>
            <a:gdLst/>
            <a:ahLst/>
            <a:cxnLst/>
            <a:rect l="l" t="t" r="r" b="b"/>
            <a:pathLst>
              <a:path w="1428115" h="217170">
                <a:moveTo>
                  <a:pt x="1393761" y="0"/>
                </a:moveTo>
                <a:lnTo>
                  <a:pt x="34239" y="0"/>
                </a:lnTo>
                <a:lnTo>
                  <a:pt x="14444" y="534"/>
                </a:lnTo>
                <a:lnTo>
                  <a:pt x="4279" y="4279"/>
                </a:lnTo>
                <a:lnTo>
                  <a:pt x="534" y="14444"/>
                </a:lnTo>
                <a:lnTo>
                  <a:pt x="0" y="34239"/>
                </a:lnTo>
                <a:lnTo>
                  <a:pt x="0" y="182600"/>
                </a:lnTo>
                <a:lnTo>
                  <a:pt x="534" y="202395"/>
                </a:lnTo>
                <a:lnTo>
                  <a:pt x="4279" y="212559"/>
                </a:lnTo>
                <a:lnTo>
                  <a:pt x="14444" y="216304"/>
                </a:lnTo>
                <a:lnTo>
                  <a:pt x="34239" y="216839"/>
                </a:lnTo>
                <a:lnTo>
                  <a:pt x="1393761" y="216839"/>
                </a:lnTo>
                <a:lnTo>
                  <a:pt x="1413556" y="216304"/>
                </a:lnTo>
                <a:lnTo>
                  <a:pt x="1423720" y="212559"/>
                </a:lnTo>
                <a:lnTo>
                  <a:pt x="1427465" y="202395"/>
                </a:lnTo>
                <a:lnTo>
                  <a:pt x="1428000" y="182600"/>
                </a:lnTo>
                <a:lnTo>
                  <a:pt x="1428000" y="34239"/>
                </a:lnTo>
                <a:lnTo>
                  <a:pt x="1427465" y="14444"/>
                </a:lnTo>
                <a:lnTo>
                  <a:pt x="1423720" y="4279"/>
                </a:lnTo>
                <a:lnTo>
                  <a:pt x="1413556" y="534"/>
                </a:lnTo>
                <a:lnTo>
                  <a:pt x="1393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 txBox="1"/>
          <p:nvPr/>
        </p:nvSpPr>
        <p:spPr>
          <a:xfrm>
            <a:off x="7097157" y="395983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spc="-1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</a:p>
          <a:p>
            <a:pPr marL="12700" algn="ctr">
              <a:lnSpc>
                <a:spcPct val="100000"/>
              </a:lnSpc>
            </a:pPr>
            <a:endParaRPr lang="en-US" sz="900" spc="-15" dirty="0">
              <a:solidFill>
                <a:srgbClr val="FFFFFF"/>
              </a:solidFill>
              <a:latin typeface="Trebuchet MS" panose="020B0603020202020204" pitchFamily="34" charset="0"/>
              <a:cs typeface="Stag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2862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5"/>
          <p:cNvSpPr txBox="1"/>
          <p:nvPr/>
        </p:nvSpPr>
        <p:spPr>
          <a:xfrm>
            <a:off x="304800" y="1393116"/>
            <a:ext cx="5638800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1400"/>
              </a:spcAft>
            </a:pPr>
            <a:r>
              <a:rPr lang="en-US" sz="22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Go global – study, work or travel abroad</a:t>
            </a:r>
          </a:p>
          <a:p>
            <a:pPr marL="12700">
              <a:spcAft>
                <a:spcPts val="1400"/>
              </a:spcAft>
            </a:pPr>
            <a:endParaRPr lang="en-US" sz="2200" b="1" dirty="0">
              <a:solidFill>
                <a:srgbClr val="000D19"/>
              </a:solidFill>
              <a:latin typeface="Trebuchet MS" panose="020B0603020202020204" pitchFamily="34" charset="0"/>
              <a:cs typeface="Stag Sans Bold"/>
            </a:endParaRP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r>
              <a:rPr lang="en-US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Considerations: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Costs: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travelling abroad can be expensive. Volunteer, work and save up beforehand to make it cost-effective.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Motivation: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applying for a degree abroad is more complicated – there’s no equivalent of </a:t>
            </a:r>
            <a:r>
              <a:rPr lang="en-US" sz="1700" dirty="0" err="1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Ucas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! –  so you’ll need to research and complete individual applications.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Living abroad: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prepare yourself for a culture shock </a:t>
            </a:r>
            <a:b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</a:b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– longing for home comforts will be normal!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Getting home: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another cost to factor in – though it’s easier than ever to stay in touch with family and friends.</a:t>
            </a:r>
          </a:p>
        </p:txBody>
      </p:sp>
      <p:pic>
        <p:nvPicPr>
          <p:cNvPr id="2" name="Picture 1" descr="WhichUniPDF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098" y="1446751"/>
            <a:ext cx="2922744" cy="5411249"/>
          </a:xfrm>
          <a:prstGeom prst="rect">
            <a:avLst/>
          </a:prstGeom>
        </p:spPr>
      </p:pic>
      <p:sp>
        <p:nvSpPr>
          <p:cNvPr id="7" name="object 13"/>
          <p:cNvSpPr/>
          <p:nvPr/>
        </p:nvSpPr>
        <p:spPr>
          <a:xfrm>
            <a:off x="7086600" y="359999"/>
            <a:ext cx="1697514" cy="217170"/>
          </a:xfrm>
          <a:custGeom>
            <a:avLst/>
            <a:gdLst/>
            <a:ahLst/>
            <a:cxnLst/>
            <a:rect l="l" t="t" r="r" b="b"/>
            <a:pathLst>
              <a:path w="1428115" h="217170">
                <a:moveTo>
                  <a:pt x="1393761" y="0"/>
                </a:moveTo>
                <a:lnTo>
                  <a:pt x="34239" y="0"/>
                </a:lnTo>
                <a:lnTo>
                  <a:pt x="14444" y="534"/>
                </a:lnTo>
                <a:lnTo>
                  <a:pt x="4279" y="4279"/>
                </a:lnTo>
                <a:lnTo>
                  <a:pt x="534" y="14444"/>
                </a:lnTo>
                <a:lnTo>
                  <a:pt x="0" y="34239"/>
                </a:lnTo>
                <a:lnTo>
                  <a:pt x="0" y="182600"/>
                </a:lnTo>
                <a:lnTo>
                  <a:pt x="534" y="202395"/>
                </a:lnTo>
                <a:lnTo>
                  <a:pt x="4279" y="212559"/>
                </a:lnTo>
                <a:lnTo>
                  <a:pt x="14444" y="216304"/>
                </a:lnTo>
                <a:lnTo>
                  <a:pt x="34239" y="216839"/>
                </a:lnTo>
                <a:lnTo>
                  <a:pt x="1393761" y="216839"/>
                </a:lnTo>
                <a:lnTo>
                  <a:pt x="1413556" y="216304"/>
                </a:lnTo>
                <a:lnTo>
                  <a:pt x="1423720" y="212559"/>
                </a:lnTo>
                <a:lnTo>
                  <a:pt x="1427465" y="202395"/>
                </a:lnTo>
                <a:lnTo>
                  <a:pt x="1428000" y="182600"/>
                </a:lnTo>
                <a:lnTo>
                  <a:pt x="1428000" y="34239"/>
                </a:lnTo>
                <a:lnTo>
                  <a:pt x="1427465" y="14444"/>
                </a:lnTo>
                <a:lnTo>
                  <a:pt x="1423720" y="4279"/>
                </a:lnTo>
                <a:lnTo>
                  <a:pt x="1413556" y="534"/>
                </a:lnTo>
                <a:lnTo>
                  <a:pt x="1393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/>
          <p:cNvSpPr txBox="1"/>
          <p:nvPr/>
        </p:nvSpPr>
        <p:spPr>
          <a:xfrm>
            <a:off x="7097157" y="395983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spc="-1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</a:p>
          <a:p>
            <a:pPr marL="12700" algn="ctr">
              <a:lnSpc>
                <a:spcPct val="100000"/>
              </a:lnSpc>
            </a:pPr>
            <a:endParaRPr lang="en-US" sz="900" spc="-15" dirty="0">
              <a:solidFill>
                <a:srgbClr val="FFFFFF"/>
              </a:solidFill>
              <a:latin typeface="Trebuchet MS" panose="020B0603020202020204" pitchFamily="34" charset="0"/>
              <a:cs typeface="Stag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683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8714061" y="6579124"/>
            <a:ext cx="9588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2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6" name="object 15"/>
          <p:cNvSpPr txBox="1"/>
          <p:nvPr/>
        </p:nvSpPr>
        <p:spPr>
          <a:xfrm>
            <a:off x="2819400" y="1393116"/>
            <a:ext cx="6248400" cy="5755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Aft>
                <a:spcPts val="1400"/>
              </a:spcAft>
            </a:pPr>
            <a:r>
              <a:rPr lang="en-US" sz="21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Keep it flexible – part-time and distance learning</a:t>
            </a:r>
          </a:p>
          <a:p>
            <a:pPr marL="12700">
              <a:spcAft>
                <a:spcPts val="1400"/>
              </a:spcAft>
            </a:pPr>
            <a:endParaRPr lang="en-US" sz="2200" dirty="0">
              <a:solidFill>
                <a:srgbClr val="000D19"/>
              </a:solidFill>
              <a:latin typeface="Trebuchet MS" panose="020B0603020202020204" pitchFamily="34" charset="0"/>
              <a:cs typeface="Stag Sans Bold"/>
            </a:endParaRPr>
          </a:p>
          <a:p>
            <a:pPr marL="12700">
              <a:lnSpc>
                <a:spcPct val="100000"/>
              </a:lnSpc>
              <a:spcAft>
                <a:spcPts val="1400"/>
              </a:spcAft>
            </a:pPr>
            <a:r>
              <a:rPr lang="en-US" b="1" dirty="0">
                <a:solidFill>
                  <a:srgbClr val="000D19"/>
                </a:solidFill>
                <a:latin typeface="Trebuchet MS" panose="020B0603020202020204" pitchFamily="34" charset="0"/>
                <a:cs typeface="Stag Sans Bold"/>
              </a:rPr>
              <a:t>Benefits: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Flexibility: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study wherever and whenever it suits you, great if you need to fit study around other commitments.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Cost: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distance-learning courses often cost less – plus there’s usually financial support options available.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Work and study:</a:t>
            </a: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carry on working while enhancing your future career prospects.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Qualifications: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distance-learning courses have the same status as campus courses.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r>
              <a:rPr lang="en-US" sz="1700" b="1" dirty="0">
                <a:solidFill>
                  <a:srgbClr val="000D19"/>
                </a:solidFill>
                <a:latin typeface="Trebuchet MS" panose="020B0603020202020204" pitchFamily="34" charset="0"/>
                <a:cs typeface="Stag Sans Semibold"/>
              </a:rPr>
              <a:t>Try it out: 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Open University and </a:t>
            </a:r>
            <a:r>
              <a:rPr lang="en-US" sz="1700" dirty="0" err="1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FutureLearn</a:t>
            </a:r>
            <a:r>
              <a:rPr lang="en-US" sz="1700" dirty="0">
                <a:solidFill>
                  <a:srgbClr val="000D19"/>
                </a:solidFill>
                <a:latin typeface="Trebuchet MS" panose="020B0603020202020204" pitchFamily="34" charset="0"/>
                <a:cs typeface="Stag Sans Book"/>
              </a:rPr>
              <a:t> provide taster materials and free online courses to see if it suits you. </a:t>
            </a:r>
          </a:p>
          <a:p>
            <a:pPr marL="226800" indent="-212400">
              <a:lnSpc>
                <a:spcPct val="100000"/>
              </a:lnSpc>
              <a:spcAft>
                <a:spcPts val="1400"/>
              </a:spcAft>
              <a:buBlip>
                <a:blip r:embed="rId2"/>
              </a:buBlip>
              <a:tabLst>
                <a:tab pos="240665" algn="l"/>
              </a:tabLst>
            </a:pPr>
            <a:endParaRPr lang="en-US" sz="1700" dirty="0">
              <a:solidFill>
                <a:srgbClr val="000D19"/>
              </a:solidFill>
              <a:latin typeface="Trebuchet MS" panose="020B0603020202020204" pitchFamily="34" charset="0"/>
              <a:cs typeface="Stag Sans Medium"/>
            </a:endParaRPr>
          </a:p>
          <a:p>
            <a:pPr marL="14400">
              <a:lnSpc>
                <a:spcPct val="100000"/>
              </a:lnSpc>
              <a:spcAft>
                <a:spcPts val="1400"/>
              </a:spcAft>
              <a:tabLst>
                <a:tab pos="240665" algn="l"/>
              </a:tabLst>
            </a:pPr>
            <a:endParaRPr lang="en-US" sz="1700" dirty="0">
              <a:solidFill>
                <a:srgbClr val="000D19"/>
              </a:solidFill>
              <a:latin typeface="Trebuchet MS" panose="020B0603020202020204" pitchFamily="34" charset="0"/>
              <a:cs typeface="Stag Sans Medium"/>
            </a:endParaRPr>
          </a:p>
        </p:txBody>
      </p:sp>
      <p:pic>
        <p:nvPicPr>
          <p:cNvPr id="2" name="Picture 1" descr="WhichUniPDF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7800"/>
            <a:ext cx="2562798" cy="5410200"/>
          </a:xfrm>
          <a:prstGeom prst="rect">
            <a:avLst/>
          </a:prstGeom>
        </p:spPr>
      </p:pic>
      <p:sp>
        <p:nvSpPr>
          <p:cNvPr id="10" name="object 13"/>
          <p:cNvSpPr/>
          <p:nvPr/>
        </p:nvSpPr>
        <p:spPr>
          <a:xfrm>
            <a:off x="7086600" y="359999"/>
            <a:ext cx="1697514" cy="217170"/>
          </a:xfrm>
          <a:custGeom>
            <a:avLst/>
            <a:gdLst/>
            <a:ahLst/>
            <a:cxnLst/>
            <a:rect l="l" t="t" r="r" b="b"/>
            <a:pathLst>
              <a:path w="1428115" h="217170">
                <a:moveTo>
                  <a:pt x="1393761" y="0"/>
                </a:moveTo>
                <a:lnTo>
                  <a:pt x="34239" y="0"/>
                </a:lnTo>
                <a:lnTo>
                  <a:pt x="14444" y="534"/>
                </a:lnTo>
                <a:lnTo>
                  <a:pt x="4279" y="4279"/>
                </a:lnTo>
                <a:lnTo>
                  <a:pt x="534" y="14444"/>
                </a:lnTo>
                <a:lnTo>
                  <a:pt x="0" y="34239"/>
                </a:lnTo>
                <a:lnTo>
                  <a:pt x="0" y="182600"/>
                </a:lnTo>
                <a:lnTo>
                  <a:pt x="534" y="202395"/>
                </a:lnTo>
                <a:lnTo>
                  <a:pt x="4279" y="212559"/>
                </a:lnTo>
                <a:lnTo>
                  <a:pt x="14444" y="216304"/>
                </a:lnTo>
                <a:lnTo>
                  <a:pt x="34239" y="216839"/>
                </a:lnTo>
                <a:lnTo>
                  <a:pt x="1393761" y="216839"/>
                </a:lnTo>
                <a:lnTo>
                  <a:pt x="1413556" y="216304"/>
                </a:lnTo>
                <a:lnTo>
                  <a:pt x="1423720" y="212559"/>
                </a:lnTo>
                <a:lnTo>
                  <a:pt x="1427465" y="202395"/>
                </a:lnTo>
                <a:lnTo>
                  <a:pt x="1428000" y="182600"/>
                </a:lnTo>
                <a:lnTo>
                  <a:pt x="1428000" y="34239"/>
                </a:lnTo>
                <a:lnTo>
                  <a:pt x="1427465" y="14444"/>
                </a:lnTo>
                <a:lnTo>
                  <a:pt x="1423720" y="4279"/>
                </a:lnTo>
                <a:lnTo>
                  <a:pt x="1413556" y="534"/>
                </a:lnTo>
                <a:lnTo>
                  <a:pt x="13937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 txBox="1"/>
          <p:nvPr/>
        </p:nvSpPr>
        <p:spPr>
          <a:xfrm>
            <a:off x="7097157" y="395983"/>
            <a:ext cx="1676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900" spc="-15" dirty="0">
                <a:solidFill>
                  <a:srgbClr val="FFFFFF"/>
                </a:solidFill>
                <a:latin typeface="Trebuchet MS" panose="020B0603020202020204" pitchFamily="34" charset="0"/>
                <a:cs typeface="Stag Sans Bold"/>
              </a:rPr>
              <a:t>What next after sixth form?</a:t>
            </a:r>
          </a:p>
          <a:p>
            <a:pPr marL="12700" algn="ctr">
              <a:lnSpc>
                <a:spcPct val="100000"/>
              </a:lnSpc>
            </a:pPr>
            <a:endParaRPr lang="en-US" sz="900" spc="-15" dirty="0">
              <a:solidFill>
                <a:srgbClr val="FFFFFF"/>
              </a:solidFill>
              <a:latin typeface="Trebuchet MS" panose="020B0603020202020204" pitchFamily="34" charset="0"/>
              <a:cs typeface="Stag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0324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a48a185-2363-4a1f-b2bd-1f749f7367a2" xsi:nil="true"/>
    <test xmlns="fa48a185-2363-4a1f-b2bd-1f749f7367a2">
      <Url xsi:nil="true"/>
      <Description xsi:nil="true"/>
    </tes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A095EB19ACD43AD49FBCB4CBA8B27" ma:contentTypeVersion="12" ma:contentTypeDescription="Create a new document." ma:contentTypeScope="" ma:versionID="5349c66aa52328568409b958acdf5711">
  <xsd:schema xmlns:xsd="http://www.w3.org/2001/XMLSchema" xmlns:xs="http://www.w3.org/2001/XMLSchema" xmlns:p="http://schemas.microsoft.com/office/2006/metadata/properties" xmlns:ns2="fa48a185-2363-4a1f-b2bd-1f749f7367a2" xmlns:ns3="7ea19176-5d6b-402f-9bd8-e7e810a315d5" targetNamespace="http://schemas.microsoft.com/office/2006/metadata/properties" ma:root="true" ma:fieldsID="57ba47b9a94e22d30e5a8c904c2d66b2" ns2:_="" ns3:_="">
    <xsd:import namespace="fa48a185-2363-4a1f-b2bd-1f749f7367a2"/>
    <xsd:import namespace="7ea19176-5d6b-402f-9bd8-e7e810a31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8a185-2363-4a1f-b2bd-1f749f736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test" ma:index="19" nillable="true" ma:displayName="test" ma:description="test" ma:format="Image" ma:internalName="tes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19176-5d6b-402f-9bd8-e7e810a31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C5493F-77D1-4910-AB93-C1EBEFB893C5}">
  <ds:schemaRefs>
    <ds:schemaRef ds:uri="http://schemas.microsoft.com/office/2006/metadata/properties"/>
    <ds:schemaRef ds:uri="http://schemas.microsoft.com/office/infopath/2007/PartnerControls"/>
    <ds:schemaRef ds:uri="fa48a185-2363-4a1f-b2bd-1f749f7367a2"/>
  </ds:schemaRefs>
</ds:datastoreItem>
</file>

<file path=customXml/itemProps2.xml><?xml version="1.0" encoding="utf-8"?>
<ds:datastoreItem xmlns:ds="http://schemas.openxmlformats.org/officeDocument/2006/customXml" ds:itemID="{35F23A43-0EB3-4BC0-ADC0-D71E632F9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8a185-2363-4a1f-b2bd-1f749f7367a2"/>
    <ds:schemaRef ds:uri="7ea19176-5d6b-402f-9bd8-e7e810a31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1A453F-F519-4785-A7DB-6A824A153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897</Words>
  <Application>Microsoft Office PowerPoint</Application>
  <PresentationFormat>On-screen Show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Stag Sans</vt:lpstr>
      <vt:lpstr>Stag Sans Medium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Martin</dc:creator>
  <cp:lastModifiedBy>Trudi Woodhouse</cp:lastModifiedBy>
  <cp:revision>54</cp:revision>
  <dcterms:created xsi:type="dcterms:W3CDTF">2016-06-24T11:39:27Z</dcterms:created>
  <dcterms:modified xsi:type="dcterms:W3CDTF">2021-05-10T10:41:02Z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2016-06-24T00:00:00Z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2016-06-24T00:00:00Z</vt:filetime>
  </property>
  <property fmtid="{D5CDD505-2E9C-101B-9397-08002B2CF9AE}" pid="5" name="ContentTypeId">
    <vt:lpwstr>0x0101004EDA095EB19ACD43AD49FBCB4CBA8B27</vt:lpwstr>
  </property>
</Properties>
</file>